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8.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 id="2147483690" r:id="rId4"/>
    <p:sldMasterId id="2147483704" r:id="rId5"/>
    <p:sldMasterId id="2147483726" r:id="rId6"/>
    <p:sldMasterId id="2147483742" r:id="rId7"/>
    <p:sldMasterId id="2147483756" r:id="rId8"/>
    <p:sldMasterId id="2147483788" r:id="rId9"/>
  </p:sldMasterIdLst>
  <p:notesMasterIdLst>
    <p:notesMasterId r:id="rId111"/>
  </p:notesMasterIdLst>
  <p:sldIdLst>
    <p:sldId id="256" r:id="rId10"/>
    <p:sldId id="261" r:id="rId11"/>
    <p:sldId id="262" r:id="rId12"/>
    <p:sldId id="265" r:id="rId13"/>
    <p:sldId id="266" r:id="rId14"/>
    <p:sldId id="267" r:id="rId15"/>
    <p:sldId id="268" r:id="rId16"/>
    <p:sldId id="269" r:id="rId17"/>
    <p:sldId id="270" r:id="rId18"/>
    <p:sldId id="271" r:id="rId19"/>
    <p:sldId id="272" r:id="rId20"/>
    <p:sldId id="335" r:id="rId21"/>
    <p:sldId id="274" r:id="rId22"/>
    <p:sldId id="278" r:id="rId23"/>
    <p:sldId id="279" r:id="rId24"/>
    <p:sldId id="275" r:id="rId25"/>
    <p:sldId id="276" r:id="rId26"/>
    <p:sldId id="422" r:id="rId27"/>
    <p:sldId id="281" r:id="rId28"/>
    <p:sldId id="282" r:id="rId29"/>
    <p:sldId id="284" r:id="rId30"/>
    <p:sldId id="336" r:id="rId31"/>
    <p:sldId id="289" r:id="rId32"/>
    <p:sldId id="290" r:id="rId33"/>
    <p:sldId id="291" r:id="rId34"/>
    <p:sldId id="292" r:id="rId35"/>
    <p:sldId id="293" r:id="rId36"/>
    <p:sldId id="295" r:id="rId37"/>
    <p:sldId id="296" r:id="rId38"/>
    <p:sldId id="297" r:id="rId39"/>
    <p:sldId id="298" r:id="rId40"/>
    <p:sldId id="340" r:id="rId41"/>
    <p:sldId id="342" r:id="rId42"/>
    <p:sldId id="343" r:id="rId43"/>
    <p:sldId id="344" r:id="rId44"/>
    <p:sldId id="345" r:id="rId45"/>
    <p:sldId id="346" r:id="rId46"/>
    <p:sldId id="347" r:id="rId47"/>
    <p:sldId id="348" r:id="rId48"/>
    <p:sldId id="349" r:id="rId49"/>
    <p:sldId id="351" r:id="rId50"/>
    <p:sldId id="421" r:id="rId51"/>
    <p:sldId id="337" r:id="rId52"/>
    <p:sldId id="374" r:id="rId53"/>
    <p:sldId id="355" r:id="rId54"/>
    <p:sldId id="356" r:id="rId55"/>
    <p:sldId id="357" r:id="rId56"/>
    <p:sldId id="358" r:id="rId57"/>
    <p:sldId id="365" r:id="rId58"/>
    <p:sldId id="366" r:id="rId59"/>
    <p:sldId id="370" r:id="rId60"/>
    <p:sldId id="352" r:id="rId61"/>
    <p:sldId id="309" r:id="rId62"/>
    <p:sldId id="353" r:id="rId63"/>
    <p:sldId id="354" r:id="rId64"/>
    <p:sldId id="419" r:id="rId65"/>
    <p:sldId id="305" r:id="rId66"/>
    <p:sldId id="310" r:id="rId67"/>
    <p:sldId id="375" r:id="rId68"/>
    <p:sldId id="376" r:id="rId69"/>
    <p:sldId id="377" r:id="rId70"/>
    <p:sldId id="409" r:id="rId71"/>
    <p:sldId id="379" r:id="rId72"/>
    <p:sldId id="338" r:id="rId73"/>
    <p:sldId id="387" r:id="rId74"/>
    <p:sldId id="388" r:id="rId75"/>
    <p:sldId id="389" r:id="rId76"/>
    <p:sldId id="390" r:id="rId77"/>
    <p:sldId id="391" r:id="rId78"/>
    <p:sldId id="392" r:id="rId79"/>
    <p:sldId id="393" r:id="rId80"/>
    <p:sldId id="394" r:id="rId81"/>
    <p:sldId id="395" r:id="rId82"/>
    <p:sldId id="396" r:id="rId83"/>
    <p:sldId id="397" r:id="rId84"/>
    <p:sldId id="398" r:id="rId85"/>
    <p:sldId id="399" r:id="rId86"/>
    <p:sldId id="400" r:id="rId87"/>
    <p:sldId id="401" r:id="rId88"/>
    <p:sldId id="402" r:id="rId89"/>
    <p:sldId id="403" r:id="rId90"/>
    <p:sldId id="404" r:id="rId91"/>
    <p:sldId id="405" r:id="rId92"/>
    <p:sldId id="406" r:id="rId93"/>
    <p:sldId id="407" r:id="rId94"/>
    <p:sldId id="408" r:id="rId95"/>
    <p:sldId id="315" r:id="rId96"/>
    <p:sldId id="316" r:id="rId97"/>
    <p:sldId id="339" r:id="rId98"/>
    <p:sldId id="423" r:id="rId99"/>
    <p:sldId id="424" r:id="rId100"/>
    <p:sldId id="413" r:id="rId101"/>
    <p:sldId id="414" r:id="rId102"/>
    <p:sldId id="324" r:id="rId103"/>
    <p:sldId id="410" r:id="rId104"/>
    <p:sldId id="411" r:id="rId105"/>
    <p:sldId id="420" r:id="rId106"/>
    <p:sldId id="412" r:id="rId107"/>
    <p:sldId id="333" r:id="rId108"/>
    <p:sldId id="334" r:id="rId109"/>
    <p:sldId id="425" r:id="rId11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993366"/>
    <a:srgbClr val="FF0066"/>
    <a:srgbClr val="808080"/>
    <a:srgbClr val="008000"/>
    <a:srgbClr val="B2B2B2"/>
    <a:srgbClr val="B3EB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81" d="100"/>
          <a:sy n="81" d="100"/>
        </p:scale>
        <p:origin x="10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06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presProps" Target="presProp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slide" Target="slides/slide101.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373D6-4767-4BF6-B060-8E41B9999974}" type="datetimeFigureOut">
              <a:rPr lang="pl-PL" smtClean="0"/>
              <a:pPr/>
              <a:t>23.04.2017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3568D1-AABC-4DC8-83F9-36028D61851D}" type="slidenum">
              <a:rPr lang="pl-PL" smtClean="0"/>
              <a:pPr/>
              <a:t>‹#›</a:t>
            </a:fld>
            <a:endParaRPr lang="pl-PL"/>
          </a:p>
        </p:txBody>
      </p:sp>
    </p:spTree>
    <p:extLst>
      <p:ext uri="{BB962C8B-B14F-4D97-AF65-F5344CB8AC3E}">
        <p14:creationId xmlns:p14="http://schemas.microsoft.com/office/powerpoint/2010/main" val="377996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w="9525">
            <a:noFill/>
            <a:miter lim="800000"/>
            <a:headEnd/>
            <a:tailEnd/>
          </a:ln>
          <a:effectLst/>
        </p:spPr>
        <p:txBody>
          <a:bodyPr anchor="b"/>
          <a:lstStyle/>
          <a:p>
            <a:pPr algn="r"/>
            <a:fld id="{B8BF9D52-2D99-4D9C-822F-864F12314BDC}" type="slidenum">
              <a:rPr lang="pl-PL" altLang="pl-PL" sz="1200"/>
              <a:pPr algn="r"/>
              <a:t>5</a:t>
            </a:fld>
            <a:endParaRPr lang="pl-PL" altLang="pl-PL"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pl-PL" altLang="pl-PL"/>
          </a:p>
        </p:txBody>
      </p:sp>
    </p:spTree>
    <p:extLst>
      <p:ext uri="{BB962C8B-B14F-4D97-AF65-F5344CB8AC3E}">
        <p14:creationId xmlns:p14="http://schemas.microsoft.com/office/powerpoint/2010/main" val="282213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w="9525">
            <a:noFill/>
            <a:miter lim="800000"/>
            <a:headEnd/>
            <a:tailEnd/>
          </a:ln>
          <a:effectLst/>
        </p:spPr>
        <p:txBody>
          <a:bodyPr anchor="b"/>
          <a:lstStyle/>
          <a:p>
            <a:pPr algn="r"/>
            <a:fld id="{7BB13D18-EE5B-40A0-9EC6-3419D3A612BB}" type="slidenum">
              <a:rPr lang="pl-PL" altLang="pl-PL" sz="1200"/>
              <a:pPr algn="r"/>
              <a:t>11</a:t>
            </a:fld>
            <a:endParaRPr lang="pl-PL" altLang="pl-PL"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pl-PL" altLang="pl-PL"/>
          </a:p>
        </p:txBody>
      </p:sp>
    </p:spTree>
    <p:extLst>
      <p:ext uri="{BB962C8B-B14F-4D97-AF65-F5344CB8AC3E}">
        <p14:creationId xmlns:p14="http://schemas.microsoft.com/office/powerpoint/2010/main" val="320559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l-PL" altLang="pl-PL" smtClean="0"/>
              <a:t>Wszystkie szkoły</a:t>
            </a:r>
          </a:p>
        </p:txBody>
      </p:sp>
      <p:sp>
        <p:nvSpPr>
          <p:cNvPr id="9830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F50FA8B-320A-4D60-A205-B538051ADBD2}" type="slidenum">
              <a:rPr lang="pl-PL" altLang="pl-PL">
                <a:solidFill>
                  <a:prstClr val="black"/>
                </a:solidFill>
                <a:latin typeface="Arial" pitchFamily="34" charset="0"/>
              </a:rPr>
              <a:pPr eaLnBrk="1" hangingPunct="1">
                <a:spcBef>
                  <a:spcPct val="0"/>
                </a:spcBef>
              </a:pPr>
              <a:t>73</a:t>
            </a:fld>
            <a:endParaRPr lang="pl-PL" altLang="pl-PL">
              <a:solidFill>
                <a:prstClr val="black"/>
              </a:solidFill>
              <a:latin typeface="Arial" pitchFamily="34" charset="0"/>
            </a:endParaRPr>
          </a:p>
        </p:txBody>
      </p:sp>
    </p:spTree>
    <p:extLst>
      <p:ext uri="{BB962C8B-B14F-4D97-AF65-F5344CB8AC3E}">
        <p14:creationId xmlns:p14="http://schemas.microsoft.com/office/powerpoint/2010/main" val="2037149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ymbol zastępczy obrazu slajdu 1"/>
          <p:cNvSpPr>
            <a:spLocks noGrp="1" noRot="1" noChangeAspect="1" noTextEdit="1"/>
          </p:cNvSpPr>
          <p:nvPr>
            <p:ph type="sldImg"/>
          </p:nvPr>
        </p:nvSpPr>
        <p:spPr bwMode="auto">
          <a:xfrm>
            <a:off x="929355" y="685800"/>
            <a:ext cx="499929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l-PL" altLang="pl-PL" smtClean="0"/>
              <a:t>wybierają czas i miejsce, tak by mogli publicznie prześladować i ośmieszać ofiarę</a:t>
            </a:r>
          </a:p>
          <a:p>
            <a:pPr eaLnBrk="1" hangingPunct="1">
              <a:spcBef>
                <a:spcPct val="0"/>
              </a:spcBef>
            </a:pPr>
            <a:r>
              <a:rPr lang="pl-PL" altLang="pl-PL" smtClean="0"/>
              <a:t>Adolescenci podziwiają silnych agresorów ponieważ są oni symbolem buntu i przeciwstawiania się reguło narzuconym przez dorosłych</a:t>
            </a:r>
          </a:p>
        </p:txBody>
      </p:sp>
      <p:sp>
        <p:nvSpPr>
          <p:cNvPr id="10445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E50E871-919F-4CD0-9D41-628151796824}" type="slidenum">
              <a:rPr lang="pl-PL" altLang="pl-PL">
                <a:solidFill>
                  <a:prstClr val="black"/>
                </a:solidFill>
                <a:latin typeface="Arial" pitchFamily="34" charset="0"/>
              </a:rPr>
              <a:pPr eaLnBrk="1" hangingPunct="1">
                <a:spcBef>
                  <a:spcPct val="0"/>
                </a:spcBef>
              </a:pPr>
              <a:t>77</a:t>
            </a:fld>
            <a:endParaRPr lang="pl-PL" altLang="pl-PL">
              <a:solidFill>
                <a:prstClr val="black"/>
              </a:solidFill>
              <a:latin typeface="Arial" pitchFamily="34" charset="0"/>
            </a:endParaRPr>
          </a:p>
        </p:txBody>
      </p:sp>
    </p:spTree>
    <p:extLst>
      <p:ext uri="{BB962C8B-B14F-4D97-AF65-F5344CB8AC3E}">
        <p14:creationId xmlns:p14="http://schemas.microsoft.com/office/powerpoint/2010/main" val="2128750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129F9EAF-4CB9-4DB1-AF80-54BF50221C2F}" type="slidenum">
              <a:rPr lang="en-GB" smtClean="0"/>
              <a:pPr>
                <a:defRPr/>
              </a:pPr>
              <a:t>79</a:t>
            </a:fld>
            <a:endParaRPr lang="en-GB" dirty="0"/>
          </a:p>
        </p:txBody>
      </p:sp>
    </p:spTree>
    <p:extLst>
      <p:ext uri="{BB962C8B-B14F-4D97-AF65-F5344CB8AC3E}">
        <p14:creationId xmlns:p14="http://schemas.microsoft.com/office/powerpoint/2010/main" val="415038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ymbol zastępczy obrazu slajdu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l-PL" altLang="pl-PL" dirty="0" smtClean="0"/>
              <a:t>Rola wychowawcy klasy jest bardzo trudna. Z jednej strony uczniowie uważają ich za mało sprawczych i niemających wpływu na sprawy klasowe, z drugiej jednak chcą by wychowawca troszczył się o nich, przejmował ich sprawami, bronił przed niesprawiedliwością innych nauczycieli oraz  wspierał w sytuacji konfliktu interpersonalnego (Wójcik i inni, 2015). Uczniowie potrzebują także indywidualnego kontaktu z wychowawcą bez obecności innych uczniów, tak by móc porozmawiać i nie być posądzonym o donoszenie (Wójcik i inni, 2015) </a:t>
            </a:r>
          </a:p>
        </p:txBody>
      </p:sp>
      <p:sp>
        <p:nvSpPr>
          <p:cNvPr id="10752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810D6F7-EFF6-443B-9EDF-357BAFA7CD46}" type="slidenum">
              <a:rPr lang="pl-PL" altLang="pl-PL">
                <a:solidFill>
                  <a:prstClr val="black"/>
                </a:solidFill>
                <a:latin typeface="Arial" pitchFamily="34" charset="0"/>
              </a:rPr>
              <a:pPr eaLnBrk="1" hangingPunct="1">
                <a:spcBef>
                  <a:spcPct val="0"/>
                </a:spcBef>
              </a:pPr>
              <a:t>81</a:t>
            </a:fld>
            <a:endParaRPr lang="pl-PL" altLang="pl-PL">
              <a:solidFill>
                <a:prstClr val="black"/>
              </a:solidFill>
              <a:latin typeface="Arial" pitchFamily="34" charset="0"/>
            </a:endParaRPr>
          </a:p>
        </p:txBody>
      </p:sp>
    </p:spTree>
    <p:extLst>
      <p:ext uri="{BB962C8B-B14F-4D97-AF65-F5344CB8AC3E}">
        <p14:creationId xmlns:p14="http://schemas.microsoft.com/office/powerpoint/2010/main" val="3639565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obrazu slajdu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662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altLang="pl-PL" dirty="0" smtClean="0"/>
              <a:t>Można pogorszyć sytuację – </a:t>
            </a:r>
            <a:r>
              <a:rPr lang="pl-PL" altLang="pl-PL" dirty="0" err="1" smtClean="0"/>
              <a:t>dac</a:t>
            </a:r>
            <a:r>
              <a:rPr lang="pl-PL" altLang="pl-PL" dirty="0" smtClean="0"/>
              <a:t> większą </a:t>
            </a:r>
            <a:r>
              <a:rPr lang="pl-PL" altLang="pl-PL" dirty="0" err="1" smtClean="0"/>
              <a:t>wladzę</a:t>
            </a:r>
            <a:r>
              <a:rPr lang="pl-PL" altLang="pl-PL" dirty="0" smtClean="0"/>
              <a:t> agresorowi</a:t>
            </a:r>
          </a:p>
          <a:p>
            <a:pPr eaLnBrk="1" hangingPunct="1">
              <a:spcBef>
                <a:spcPct val="0"/>
              </a:spcBef>
            </a:pPr>
            <a:r>
              <a:rPr lang="pl-PL" altLang="pl-PL" dirty="0" smtClean="0"/>
              <a:t>Zjednywanie sobie sojuszników przeciwko jednemu uczniowi</a:t>
            </a:r>
          </a:p>
          <a:p>
            <a:pPr eaLnBrk="1" hangingPunct="1">
              <a:spcBef>
                <a:spcPct val="0"/>
              </a:spcBef>
            </a:pPr>
            <a:r>
              <a:rPr lang="pl-PL" altLang="pl-PL" dirty="0" smtClean="0"/>
              <a:t>Np. na języku angielskim</a:t>
            </a:r>
          </a:p>
          <a:p>
            <a:pPr eaLnBrk="1" hangingPunct="1">
              <a:spcBef>
                <a:spcPct val="0"/>
              </a:spcBef>
            </a:pPr>
            <a:r>
              <a:rPr lang="pl-PL" altLang="pl-PL" dirty="0" smtClean="0"/>
              <a:t>Mity!!! Prześladowanie jest normą w szkole, muszą poradzić sobie sami, ofiara będzie zawsze ofiarą, </a:t>
            </a:r>
          </a:p>
          <a:p>
            <a:pPr eaLnBrk="1" hangingPunct="1">
              <a:spcBef>
                <a:spcPct val="0"/>
              </a:spcBef>
            </a:pPr>
            <a:r>
              <a:rPr lang="pl-PL" altLang="pl-PL" dirty="0" smtClean="0"/>
              <a:t>W projekcie INKLA jeszcze bardziej się nauczycielom dostało</a:t>
            </a:r>
          </a:p>
        </p:txBody>
      </p:sp>
      <p:sp>
        <p:nvSpPr>
          <p:cNvPr id="26628"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21CEF3-F82F-4FB5-9FD6-10F0494ACE67}" type="slidenum">
              <a:rPr lang="pl-PL" altLang="pl-PL">
                <a:solidFill>
                  <a:prstClr val="black"/>
                </a:solidFill>
              </a:rPr>
              <a:pPr/>
              <a:t>82</a:t>
            </a:fld>
            <a:endParaRPr lang="pl-PL" altLang="pl-PL">
              <a:solidFill>
                <a:prstClr val="black"/>
              </a:solidFill>
            </a:endParaRPr>
          </a:p>
        </p:txBody>
      </p:sp>
    </p:spTree>
    <p:extLst>
      <p:ext uri="{BB962C8B-B14F-4D97-AF65-F5344CB8AC3E}">
        <p14:creationId xmlns:p14="http://schemas.microsoft.com/office/powerpoint/2010/main" val="13699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jpe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ajd tytułowy">
    <p:spTree>
      <p:nvGrpSpPr>
        <p:cNvPr id="1" name=""/>
        <p:cNvGrpSpPr/>
        <p:nvPr/>
      </p:nvGrpSpPr>
      <p:grpSpPr>
        <a:xfrm>
          <a:off x="0" y="0"/>
          <a:ext cx="0" cy="0"/>
          <a:chOff x="0" y="0"/>
          <a:chExt cx="0" cy="0"/>
        </a:xfrm>
      </p:grpSpPr>
      <p:pic>
        <p:nvPicPr>
          <p:cNvPr id="7" name="Obraz 6" descr="Między Ludźmi 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01290" y="476672"/>
            <a:ext cx="3705225" cy="1323975"/>
          </a:xfrm>
          <a:prstGeom prst="rect">
            <a:avLst/>
          </a:prstGeom>
          <a:noFill/>
        </p:spPr>
      </p:pic>
      <p:pic>
        <p:nvPicPr>
          <p:cNvPr id="8" name="Obraz 7" descr="logo_ministe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37745" y="439569"/>
            <a:ext cx="2809875" cy="1405255"/>
          </a:xfrm>
          <a:prstGeom prst="rect">
            <a:avLst/>
          </a:prstGeom>
          <a:noFill/>
        </p:spPr>
      </p:pic>
      <p:pic>
        <p:nvPicPr>
          <p:cNvPr id="9" name="Picture 2" descr="C:\Users\Kurs\Desktop\logo_falochron.jpg"/>
          <p:cNvPicPr>
            <a:picLocks noChangeAspect="1" noChangeArrowheads="1"/>
          </p:cNvPicPr>
          <p:nvPr userDrawn="1"/>
        </p:nvPicPr>
        <p:blipFill>
          <a:blip r:embed="rId4" cstate="print"/>
          <a:srcRect/>
          <a:stretch>
            <a:fillRect/>
          </a:stretch>
        </p:blipFill>
        <p:spPr bwMode="auto">
          <a:xfrm>
            <a:off x="7452320" y="5369172"/>
            <a:ext cx="1484423" cy="868140"/>
          </a:xfrm>
          <a:prstGeom prst="rect">
            <a:avLst/>
          </a:prstGeom>
          <a:noFill/>
        </p:spPr>
      </p:pic>
      <p:sp>
        <p:nvSpPr>
          <p:cNvPr id="10" name="Podtytuł 2"/>
          <p:cNvSpPr txBox="1">
            <a:spLocks/>
          </p:cNvSpPr>
          <p:nvPr userDrawn="1"/>
        </p:nvSpPr>
        <p:spPr>
          <a:xfrm>
            <a:off x="395536" y="4941168"/>
            <a:ext cx="6912768" cy="1728192"/>
          </a:xfrm>
          <a:prstGeom prst="rect">
            <a:avLst/>
          </a:prstGeom>
        </p:spPr>
        <p:txBody>
          <a:bodyPr vert="horz" lIns="91440" tIns="45720" rIns="91440" bIns="45720"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pl-PL" sz="1400" b="0" i="0" u="none" strike="noStrike" kern="1200" cap="none" spc="0" normalizeH="0" baseline="0" noProof="0" dirty="0" smtClean="0">
                <a:ln>
                  <a:noFill/>
                </a:ln>
                <a:solidFill>
                  <a:schemeClr val="bg2">
                    <a:lumMod val="25000"/>
                  </a:schemeClr>
                </a:solidFill>
                <a:effectLst/>
                <a:uLnTx/>
                <a:uFillTx/>
                <a:latin typeface="+mn-lt"/>
                <a:ea typeface="+mn-ea"/>
                <a:cs typeface="+mn-cs"/>
              </a:rPr>
              <a:t>Projekt </a:t>
            </a:r>
            <a:r>
              <a:rPr kumimoji="0" lang="pl-PL" sz="1400" b="0" i="1" u="none" strike="noStrike" kern="1200" cap="none" spc="0" normalizeH="0" baseline="0" noProof="0" dirty="0" smtClean="0">
                <a:ln>
                  <a:noFill/>
                </a:ln>
                <a:solidFill>
                  <a:schemeClr val="bg2">
                    <a:lumMod val="25000"/>
                  </a:schemeClr>
                </a:solidFill>
                <a:effectLst/>
                <a:uLnTx/>
                <a:uFillTx/>
                <a:latin typeface="+mn-lt"/>
                <a:ea typeface="+mn-ea"/>
                <a:cs typeface="+mn-cs"/>
              </a:rPr>
              <a:t>Falochron</a:t>
            </a:r>
            <a:r>
              <a:rPr kumimoji="0" lang="pl-PL" sz="1400" b="0" i="0" u="none" strike="noStrike" kern="1200" cap="none" spc="0" normalizeH="0" baseline="0" noProof="0" dirty="0" smtClean="0">
                <a:ln>
                  <a:noFill/>
                </a:ln>
                <a:solidFill>
                  <a:schemeClr val="bg2">
                    <a:lumMod val="25000"/>
                  </a:schemeClr>
                </a:solidFill>
                <a:effectLst/>
                <a:uLnTx/>
                <a:uFillTx/>
                <a:latin typeface="+mn-lt"/>
                <a:ea typeface="+mn-ea"/>
                <a:cs typeface="+mn-cs"/>
              </a:rPr>
              <a:t> jest finansowany ze środków otrzymanych z Ministerstwa Edukacji Narodowej w ramach otwartego konkursu ofert na realizację zadania publicznego pt. </a:t>
            </a:r>
            <a:r>
              <a:rPr kumimoji="0" lang="pl-PL" sz="1400" b="1"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Środowiskowy program profilaktyki jako systemowe rozwiązania w środowisku lokalnym ukierunkowane na wspomaganie ucznia w radzeniu sobie </a:t>
            </a:r>
            <a:br>
              <a:rPr kumimoji="0" lang="pl-PL" sz="1400" b="1"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br>
            <a:r>
              <a:rPr kumimoji="0" lang="pl-PL" sz="1400" b="1"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z trudnościami  zagrażającymi prawidłowemu rozwojowi i zdrowemu życiu. Uruchamianie lokalnych zasobów instytucjonalnych i ludzkich dla wspierania szkół w prowadzeniu skutecznych działań wychowawczych i profilaktycznych</a:t>
            </a:r>
            <a:r>
              <a:rPr kumimoji="0" lang="pl-PL" sz="1400" b="0" i="0" u="none" strike="noStrike" kern="1200" cap="none" spc="0" normalizeH="0" baseline="0" noProof="0" dirty="0" smtClean="0">
                <a:ln>
                  <a:noFill/>
                </a:ln>
                <a:solidFill>
                  <a:schemeClr val="bg2">
                    <a:lumMod val="25000"/>
                  </a:schemeClr>
                </a:solidFill>
                <a:effectLst/>
                <a:uLnTx/>
                <a:uFillTx/>
                <a:latin typeface="+mn-lt"/>
                <a:ea typeface="+mn-ea"/>
                <a:cs typeface="+mn-cs"/>
              </a:rPr>
              <a: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pPr/>
              <a:t>23.04.2017</a:t>
            </a:fld>
            <a:endParaRPr lang="pl-PL"/>
          </a:p>
        </p:txBody>
      </p:sp>
      <p:sp>
        <p:nvSpPr>
          <p:cNvPr id="6" name="Symbol zastępczy stopki 5"/>
          <p:cNvSpPr>
            <a:spLocks noGrp="1"/>
          </p:cNvSpPr>
          <p:nvPr>
            <p:ph type="ftr" sz="quarter" idx="11"/>
          </p:nvPr>
        </p:nvSpPr>
        <p:spPr>
          <a:xfrm>
            <a:off x="3124200" y="6356350"/>
            <a:ext cx="2895600" cy="365125"/>
          </a:xfrm>
          <a:prstGeom prst="rect">
            <a:avLst/>
          </a:prstGeom>
        </p:spPr>
        <p:txBody>
          <a:bodyPr/>
          <a:lstStyle/>
          <a:p>
            <a:endParaRPr lang="pl-PL"/>
          </a:p>
        </p:txBody>
      </p:sp>
      <p:sp>
        <p:nvSpPr>
          <p:cNvPr id="7" name="Symbol zastępczy numeru slajdu 6"/>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pPr/>
              <a:t>‹#›</a:t>
            </a:fld>
            <a:endParaRPr lang="pl-P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1_Slajd tytułowy">
    <p:spTree>
      <p:nvGrpSpPr>
        <p:cNvPr id="1" name=""/>
        <p:cNvGrpSpPr/>
        <p:nvPr/>
      </p:nvGrpSpPr>
      <p:grpSpPr>
        <a:xfrm>
          <a:off x="0" y="0"/>
          <a:ext cx="0" cy="0"/>
          <a:chOff x="0" y="0"/>
          <a:chExt cx="0" cy="0"/>
        </a:xfrm>
      </p:grpSpPr>
      <p:sp>
        <p:nvSpPr>
          <p:cNvPr id="281602" name="Rectangle 2"/>
          <p:cNvSpPr>
            <a:spLocks noGrp="1" noChangeArrowheads="1"/>
          </p:cNvSpPr>
          <p:nvPr>
            <p:ph type="ctrTitle"/>
          </p:nvPr>
        </p:nvSpPr>
        <p:spPr>
          <a:xfrm>
            <a:off x="685800" y="2130426"/>
            <a:ext cx="7772400" cy="1470025"/>
          </a:xfrm>
        </p:spPr>
        <p:txBody>
          <a:bodyPr/>
          <a:lstStyle>
            <a:lvl1pPr>
              <a:defRPr smtClean="0"/>
            </a:lvl1pPr>
          </a:lstStyle>
          <a:p>
            <a:r>
              <a:rPr lang="pl-PL" dirty="0" smtClean="0"/>
              <a:t>Kliknij, aby edytować styl wzorca tytułu</a:t>
            </a:r>
          </a:p>
        </p:txBody>
      </p:sp>
      <p:sp>
        <p:nvSpPr>
          <p:cNvPr id="28160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pl-PL" dirty="0" smtClean="0"/>
              <a:t>Kliknij, aby edytować styl wzorca podtytułu</a:t>
            </a:r>
          </a:p>
        </p:txBody>
      </p:sp>
      <p:sp>
        <p:nvSpPr>
          <p:cNvPr id="5" name="Rectangle 4"/>
          <p:cNvSpPr>
            <a:spLocks noGrp="1" noChangeArrowheads="1"/>
          </p:cNvSpPr>
          <p:nvPr>
            <p:ph type="dt" sz="half" idx="10"/>
          </p:nvPr>
        </p:nvSpPr>
        <p:spPr/>
        <p:txBody>
          <a:bodyPr/>
          <a:lstStyle>
            <a:lvl1pPr eaLnBrk="1" hangingPunct="1">
              <a:lnSpc>
                <a:spcPct val="100000"/>
              </a:lnSpc>
              <a:spcBef>
                <a:spcPct val="0"/>
              </a:spcBef>
              <a:buFontTx/>
              <a:buNone/>
              <a:defRPr sz="1400" b="0"/>
            </a:lvl1pPr>
          </a:lstStyle>
          <a:p>
            <a:pPr>
              <a:defRPr/>
            </a:pPr>
            <a:fld id="{85AA55AC-A2F2-4EBB-ACD8-5B9343D0956D}" type="datetimeFigureOut">
              <a:rPr lang="pl-PL" altLang="pl-PL">
                <a:solidFill>
                  <a:srgbClr val="000000"/>
                </a:solidFill>
              </a:rPr>
              <a:pPr>
                <a:defRPr/>
              </a:pPr>
              <a:t>23.04.2017</a:t>
            </a:fld>
            <a:endParaRPr lang="pl-PL" altLang="pl-PL" dirty="0">
              <a:solidFill>
                <a:srgbClr val="000000"/>
              </a:solidFill>
            </a:endParaRPr>
          </a:p>
        </p:txBody>
      </p:sp>
      <p:sp>
        <p:nvSpPr>
          <p:cNvPr id="6" name="Rectangle 5"/>
          <p:cNvSpPr>
            <a:spLocks noGrp="1" noChangeArrowheads="1"/>
          </p:cNvSpPr>
          <p:nvPr>
            <p:ph type="ftr" sz="quarter" idx="11"/>
          </p:nvPr>
        </p:nvSpPr>
        <p:spPr>
          <a:xfrm>
            <a:off x="3124200" y="6245225"/>
            <a:ext cx="2895600" cy="476250"/>
          </a:xfrm>
        </p:spPr>
        <p:txBody>
          <a:bodyPr/>
          <a:lstStyle>
            <a:lvl1pPr algn="ctr" eaLnBrk="1" hangingPunct="1">
              <a:lnSpc>
                <a:spcPct val="100000"/>
              </a:lnSpc>
              <a:spcBef>
                <a:spcPct val="0"/>
              </a:spcBef>
              <a:buFontTx/>
              <a:buNone/>
              <a:defRPr sz="1400" b="0" dirty="0"/>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p:txBody>
          <a:bodyPr/>
          <a:lstStyle>
            <a:lvl1pPr algn="r" eaLnBrk="1" hangingPunct="1">
              <a:lnSpc>
                <a:spcPct val="100000"/>
              </a:lnSpc>
              <a:spcBef>
                <a:spcPct val="0"/>
              </a:spcBef>
              <a:buFontTx/>
              <a:buNone/>
              <a:defRPr sz="1400" b="0"/>
            </a:lvl1pPr>
          </a:lstStyle>
          <a:p>
            <a:pPr>
              <a:defRPr/>
            </a:pPr>
            <a:fld id="{45E26E94-C111-4B84-B452-80561B992700}" type="slidenum">
              <a:rPr lang="pl-PL">
                <a:solidFill>
                  <a:srgbClr val="000000"/>
                </a:solidFill>
              </a:rPr>
              <a:pPr>
                <a:defRPr/>
              </a:pPr>
              <a:t>‹#›</a:t>
            </a:fld>
            <a:endParaRPr lang="pl-PL" dirty="0">
              <a:solidFill>
                <a:srgbClr val="000000"/>
              </a:solidFill>
            </a:endParaRPr>
          </a:p>
        </p:txBody>
      </p:sp>
      <p:pic>
        <p:nvPicPr>
          <p:cNvPr id="8" name="Picture 2" descr="rownanie_pionowe 9"/>
          <p:cNvPicPr>
            <a:picLocks noChangeAspect="1" noChangeArrowheads="1"/>
          </p:cNvPicPr>
          <p:nvPr userDrawn="1"/>
        </p:nvPicPr>
        <p:blipFill>
          <a:blip r:embed="rId2" cstate="print"/>
          <a:srcRect/>
          <a:stretch>
            <a:fillRect/>
          </a:stretch>
        </p:blipFill>
        <p:spPr bwMode="auto">
          <a:xfrm>
            <a:off x="1763689" y="188640"/>
            <a:ext cx="2510425" cy="1628800"/>
          </a:xfrm>
          <a:prstGeom prst="rect">
            <a:avLst/>
          </a:prstGeom>
          <a:noFill/>
          <a:ln w="9525">
            <a:noFill/>
            <a:miter lim="800000"/>
            <a:headEnd/>
            <a:tailEnd/>
          </a:ln>
        </p:spPr>
      </p:pic>
      <p:pic>
        <p:nvPicPr>
          <p:cNvPr id="9" name="Picture 3" descr="logotyp"/>
          <p:cNvPicPr>
            <a:picLocks noChangeAspect="1" noChangeArrowheads="1"/>
          </p:cNvPicPr>
          <p:nvPr userDrawn="1"/>
        </p:nvPicPr>
        <p:blipFill>
          <a:blip r:embed="rId3" cstate="print"/>
          <a:srcRect/>
          <a:stretch>
            <a:fillRect/>
          </a:stretch>
        </p:blipFill>
        <p:spPr bwMode="auto">
          <a:xfrm>
            <a:off x="4860033" y="188640"/>
            <a:ext cx="2659244" cy="1628800"/>
          </a:xfrm>
          <a:prstGeom prst="rect">
            <a:avLst/>
          </a:prstGeom>
          <a:noFill/>
          <a:ln w="9525">
            <a:noFill/>
            <a:miter lim="800000"/>
            <a:headEnd/>
            <a:tailEnd/>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6"/>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fld id="{2139A9B2-F3D2-43C5-8F3B-A7D0B56CD955}" type="datetimeFigureOut">
              <a:rPr lang="pl-PL" altLang="pl-PL">
                <a:solidFill>
                  <a:srgbClr val="000000"/>
                </a:solidFill>
              </a:rPr>
              <a:pPr>
                <a:defRPr/>
              </a:pPr>
              <a:t>23.04.2017</a:t>
            </a:fld>
            <a:endParaRPr lang="pl-PL" alt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pl-PL">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pl-PL">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fld id="{FAFEC1D3-712C-4D85-82E3-8F21FF225474}" type="datetimeFigureOut">
              <a:rPr lang="pl-PL" altLang="pl-PL">
                <a:solidFill>
                  <a:srgbClr val="000000"/>
                </a:solidFill>
              </a:rPr>
              <a:pPr>
                <a:defRPr/>
              </a:pPr>
              <a:t>23.04.2017</a:t>
            </a:fld>
            <a:endParaRPr lang="pl-PL" alt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pl-PL">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fld id="{2BF1A8A7-4066-45FD-BE83-10FE9F3B8408}" type="datetimeFigureOut">
              <a:rPr lang="pl-PL" altLang="pl-PL">
                <a:solidFill>
                  <a:srgbClr val="000000"/>
                </a:solidFill>
              </a:rPr>
              <a:pPr>
                <a:defRPr/>
              </a:pPr>
              <a:t>23.04.2017</a:t>
            </a:fld>
            <a:endParaRPr lang="pl-PL" alt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pl-PL">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fld id="{F6C8A4B8-DB53-41F4-944E-38CCF385F60D}" type="datetimeFigureOut">
              <a:rPr lang="pl-PL" altLang="pl-PL">
                <a:solidFill>
                  <a:srgbClr val="000000"/>
                </a:solidFill>
              </a:rPr>
              <a:pPr>
                <a:defRPr/>
              </a:pPr>
              <a:t>23.04.2017</a:t>
            </a:fld>
            <a:endParaRPr lang="pl-PL" altLang="pl-PL"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endParaRPr lang="pl-PL">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fld id="{F91D21E5-CB3A-415B-81BA-CB08B9AAC4AB}" type="datetimeFigureOut">
              <a:rPr lang="pl-PL" altLang="pl-PL">
                <a:solidFill>
                  <a:srgbClr val="000000"/>
                </a:solidFill>
              </a:rPr>
              <a:pPr>
                <a:defRPr/>
              </a:pPr>
              <a:t>23.04.2017</a:t>
            </a:fld>
            <a:endParaRPr lang="pl-PL" altLang="pl-PL"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endParaRPr lang="pl-PL">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endParaRPr lang="pl-PL">
              <a:solidFill>
                <a:srgbClr val="000000"/>
              </a:solidFill>
            </a:endParaRPr>
          </a:p>
        </p:txBody>
      </p:sp>
    </p:spTree>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fld id="{BB3E58DB-01D4-43F6-867B-5D277CF07E7B}" type="datetimeFigureOut">
              <a:rPr lang="pl-PL" altLang="pl-PL">
                <a:solidFill>
                  <a:srgbClr val="000000"/>
                </a:solidFill>
              </a:rPr>
              <a:pPr>
                <a:defRPr/>
              </a:pPr>
              <a:t>23.04.2017</a:t>
            </a:fld>
            <a:endParaRPr lang="pl-PL" alt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pl-PL">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1"/>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smtClean="0"/>
          </a:p>
        </p:txBody>
      </p:sp>
      <p:sp>
        <p:nvSpPr>
          <p:cNvPr id="4" name="Symbol zastępczy tekstu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fld id="{C55337A7-BF87-4D45-B17E-CE6789FE8F7E}" type="datetimeFigureOut">
              <a:rPr lang="pl-PL" altLang="pl-PL">
                <a:solidFill>
                  <a:srgbClr val="000000"/>
                </a:solidFill>
              </a:rPr>
              <a:pPr>
                <a:defRPr/>
              </a:pPr>
              <a:t>23.04.2017</a:t>
            </a:fld>
            <a:endParaRPr lang="pl-PL" alt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pl-PL">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pPr/>
              <a:t>23.04.2017</a:t>
            </a:fld>
            <a:endParaRPr lang="pl-PL"/>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pPr/>
              <a:t>‹#›</a:t>
            </a:fld>
            <a:endParaRPr lang="pl-PL"/>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fld id="{6A44FA30-980F-4AF8-96B7-B27EFC25D727}" type="datetimeFigureOut">
              <a:rPr lang="pl-PL" altLang="pl-PL">
                <a:solidFill>
                  <a:srgbClr val="000000"/>
                </a:solidFill>
              </a:rPr>
              <a:pPr>
                <a:defRPr/>
              </a:pPr>
              <a:t>23.04.2017</a:t>
            </a:fld>
            <a:endParaRPr lang="pl-PL" alt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pl-PL">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9"/>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fld id="{E01B7C8F-C9E0-4235-AB91-B238487D7A01}" type="datetimeFigureOut">
              <a:rPr lang="pl-PL" altLang="pl-PL">
                <a:solidFill>
                  <a:srgbClr val="000000"/>
                </a:solidFill>
              </a:rPr>
              <a:pPr>
                <a:defRPr/>
              </a:pPr>
              <a:t>23.04.2017</a:t>
            </a:fld>
            <a:endParaRPr lang="pl-PL" alt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pl-PL">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reserve="1">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39"/>
            <a:ext cx="8229600" cy="58515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3" name="Rectangle 4"/>
          <p:cNvSpPr>
            <a:spLocks noGrp="1" noChangeArrowheads="1"/>
          </p:cNvSpPr>
          <p:nvPr>
            <p:ph type="dt" sz="half" idx="10"/>
          </p:nvPr>
        </p:nvSpPr>
        <p:spPr>
          <a:ln/>
        </p:spPr>
        <p:txBody>
          <a:bodyPr/>
          <a:lstStyle>
            <a:lvl1pPr>
              <a:defRPr/>
            </a:lvl1pPr>
          </a:lstStyle>
          <a:p>
            <a:pPr>
              <a:defRPr/>
            </a:pPr>
            <a:fld id="{DE61F1A7-C008-476E-95EA-896ADC75E72F}" type="datetimeFigureOut">
              <a:rPr lang="pl-PL" altLang="pl-PL">
                <a:solidFill>
                  <a:srgbClr val="000000"/>
                </a:solidFill>
              </a:rPr>
              <a:pPr>
                <a:defRPr/>
              </a:pPr>
              <a:t>23.04.2017</a:t>
            </a:fld>
            <a:endParaRPr lang="pl-PL" altLang="pl-PL"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ltLang="pl-PL"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abeli 2"/>
          <p:cNvSpPr>
            <a:spLocks noGrp="1"/>
          </p:cNvSpPr>
          <p:nvPr>
            <p:ph type="tbl" idx="1"/>
          </p:nvPr>
        </p:nvSpPr>
        <p:spPr>
          <a:xfrm>
            <a:off x="457200" y="1600201"/>
            <a:ext cx="8229600" cy="4525963"/>
          </a:xfrm>
        </p:spPr>
        <p:txBody>
          <a:bodyPr/>
          <a:lstStyle/>
          <a:p>
            <a:pPr lvl="0"/>
            <a:endParaRPr lang="pl-P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B83648D2-F573-4C47-BCDF-65900E0E963A}" type="datetimeFigureOut">
              <a:rPr lang="pl-PL" altLang="pl-PL">
                <a:solidFill>
                  <a:srgbClr val="000000"/>
                </a:solidFill>
              </a:rPr>
              <a:pPr>
                <a:defRPr/>
              </a:pPr>
              <a:t>23.04.2017</a:t>
            </a:fld>
            <a:endParaRPr lang="pl-PL" altLang="pl-PL" dirty="0">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AndTx" preserve="1">
  <p:cSld name="Tytuł, zawartość i tekst">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68313" y="1628775"/>
            <a:ext cx="4038600" cy="42481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659313" y="1628775"/>
            <a:ext cx="4038600" cy="42481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fld id="{B25501C0-1D4F-4DF4-81AA-89B18525241E}" type="datetimeFigureOut">
              <a:rPr lang="pl-PL" altLang="pl-PL">
                <a:solidFill>
                  <a:srgbClr val="000000"/>
                </a:solidFill>
              </a:rPr>
              <a:pPr>
                <a:defRPr/>
              </a:pPr>
              <a:t>23.04.2017</a:t>
            </a:fld>
            <a:endParaRPr lang="pl-PL" alt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pl-PL">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1_Slajd tytułowy">
    <p:spTree>
      <p:nvGrpSpPr>
        <p:cNvPr id="1" name=""/>
        <p:cNvGrpSpPr/>
        <p:nvPr/>
      </p:nvGrpSpPr>
      <p:grpSpPr>
        <a:xfrm>
          <a:off x="0" y="0"/>
          <a:ext cx="0" cy="0"/>
          <a:chOff x="0" y="0"/>
          <a:chExt cx="0" cy="0"/>
        </a:xfrm>
      </p:grpSpPr>
      <p:pic>
        <p:nvPicPr>
          <p:cNvPr id="4" name="Obraz 1"/>
          <p:cNvPicPr>
            <a:picLocks noChangeAspect="1"/>
          </p:cNvPicPr>
          <p:nvPr userDrawn="1"/>
        </p:nvPicPr>
        <p:blipFill>
          <a:blip r:embed="rId2" cstate="print"/>
          <a:srcRect/>
          <a:stretch>
            <a:fillRect/>
          </a:stretch>
        </p:blipFill>
        <p:spPr bwMode="auto">
          <a:xfrm>
            <a:off x="0" y="2"/>
            <a:ext cx="9144000" cy="4778375"/>
          </a:xfrm>
          <a:prstGeom prst="rect">
            <a:avLst/>
          </a:prstGeom>
          <a:noFill/>
          <a:ln w="9525">
            <a:noFill/>
            <a:miter lim="800000"/>
            <a:headEnd/>
            <a:tailEnd/>
          </a:ln>
        </p:spPr>
      </p:pic>
      <p:sp>
        <p:nvSpPr>
          <p:cNvPr id="218114" name="Rectangle 2"/>
          <p:cNvSpPr>
            <a:spLocks noGrp="1" noChangeArrowheads="1"/>
          </p:cNvSpPr>
          <p:nvPr>
            <p:ph type="ctrTitle"/>
          </p:nvPr>
        </p:nvSpPr>
        <p:spPr>
          <a:xfrm>
            <a:off x="684213" y="4941889"/>
            <a:ext cx="7772400" cy="792162"/>
          </a:xfrm>
        </p:spPr>
        <p:txBody>
          <a:bodyPr/>
          <a:lstStyle>
            <a:lvl1pPr>
              <a:defRPr sz="3200" smtClean="0"/>
            </a:lvl1pPr>
          </a:lstStyle>
          <a:p>
            <a:r>
              <a:rPr lang="pl-PL" smtClean="0"/>
              <a:t>Kliknij, aby edytować styl wzorca tytułu</a:t>
            </a:r>
          </a:p>
        </p:txBody>
      </p:sp>
      <p:sp>
        <p:nvSpPr>
          <p:cNvPr id="218115" name="Rectangle 3"/>
          <p:cNvSpPr>
            <a:spLocks noGrp="1" noChangeArrowheads="1"/>
          </p:cNvSpPr>
          <p:nvPr>
            <p:ph type="subTitle" idx="1"/>
          </p:nvPr>
        </p:nvSpPr>
        <p:spPr>
          <a:xfrm>
            <a:off x="1403351" y="6021389"/>
            <a:ext cx="6400800" cy="576262"/>
          </a:xfrm>
        </p:spPr>
        <p:txBody>
          <a:bodyPr/>
          <a:lstStyle>
            <a:lvl1pPr marL="0" indent="0" algn="ctr">
              <a:buFontTx/>
              <a:buNone/>
              <a:defRPr sz="2000" smtClean="0"/>
            </a:lvl1pPr>
          </a:lstStyle>
          <a:p>
            <a:r>
              <a:rPr lang="pl-PL" smtClean="0"/>
              <a:t>Kliknij, aby edytować styl wzorca podtytułu</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1"/>
            <a:ext cx="6400800" cy="1752600"/>
          </a:xfrm>
        </p:spPr>
        <p:txBody>
          <a:bodyPr/>
          <a:lstStyle>
            <a:lvl1pPr marL="0" indent="0" algn="ctr">
              <a:buNone/>
              <a:defRPr/>
            </a:lvl1pPr>
            <a:lvl2pPr marL="457131" indent="0" algn="ctr">
              <a:buNone/>
              <a:defRPr/>
            </a:lvl2pPr>
            <a:lvl3pPr marL="914263" indent="0" algn="ctr">
              <a:buNone/>
              <a:defRPr/>
            </a:lvl3pPr>
            <a:lvl4pPr marL="1371394" indent="0" algn="ctr">
              <a:buNone/>
              <a:defRPr/>
            </a:lvl4pPr>
            <a:lvl5pPr marL="1828525" indent="0" algn="ctr">
              <a:buNone/>
              <a:defRPr/>
            </a:lvl5pPr>
            <a:lvl6pPr marL="2285657" indent="0" algn="ctr">
              <a:buNone/>
              <a:defRPr/>
            </a:lvl6pPr>
            <a:lvl7pPr marL="2742788" indent="0" algn="ctr">
              <a:buNone/>
              <a:defRPr/>
            </a:lvl7pPr>
            <a:lvl8pPr marL="3199920" indent="0" algn="ctr">
              <a:buNone/>
              <a:defRPr/>
            </a:lvl8pPr>
            <a:lvl9pPr marL="3657052"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5"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5" y="2906714"/>
            <a:ext cx="7772400" cy="1500187"/>
          </a:xfrm>
        </p:spPr>
        <p:txBody>
          <a:bodyPr anchor="b"/>
          <a:lstStyle>
            <a:lvl1pPr marL="0" indent="0">
              <a:buNone/>
              <a:defRPr sz="2000"/>
            </a:lvl1pPr>
            <a:lvl2pPr marL="457131" indent="0">
              <a:buNone/>
              <a:defRPr sz="1800"/>
            </a:lvl2pPr>
            <a:lvl3pPr marL="914263" indent="0">
              <a:buNone/>
              <a:defRPr sz="1600"/>
            </a:lvl3pPr>
            <a:lvl4pPr marL="1371394" indent="0">
              <a:buNone/>
              <a:defRPr sz="1400"/>
            </a:lvl4pPr>
            <a:lvl5pPr marL="1828525" indent="0">
              <a:buNone/>
              <a:defRPr sz="1400"/>
            </a:lvl5pPr>
            <a:lvl6pPr marL="2285657" indent="0">
              <a:buNone/>
              <a:defRPr sz="1400"/>
            </a:lvl6pPr>
            <a:lvl7pPr marL="2742788" indent="0">
              <a:buNone/>
              <a:defRPr sz="1400"/>
            </a:lvl7pPr>
            <a:lvl8pPr marL="3199920" indent="0">
              <a:buNone/>
              <a:defRPr sz="1400"/>
            </a:lvl8pPr>
            <a:lvl9pPr marL="3657052"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1"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pPr/>
              <a:t>23.04.2017</a:t>
            </a:fld>
            <a:endParaRPr lang="pl-PL"/>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pPr/>
              <a:t>‹#›</a:t>
            </a:fld>
            <a:endParaRPr lang="pl-PL"/>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1"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4" indent="0">
              <a:buNone/>
              <a:defRPr sz="1600" b="1"/>
            </a:lvl4pPr>
            <a:lvl5pPr marL="1828525" indent="0">
              <a:buNone/>
              <a:defRPr sz="1600" b="1"/>
            </a:lvl5pPr>
            <a:lvl6pPr marL="2285657" indent="0">
              <a:buNone/>
              <a:defRPr sz="1600" b="1"/>
            </a:lvl6pPr>
            <a:lvl7pPr marL="2742788" indent="0">
              <a:buNone/>
              <a:defRPr sz="1600" b="1"/>
            </a:lvl7pPr>
            <a:lvl8pPr marL="3199920" indent="0">
              <a:buNone/>
              <a:defRPr sz="1600" b="1"/>
            </a:lvl8pPr>
            <a:lvl9pPr marL="3657052"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6"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4" indent="0">
              <a:buNone/>
              <a:defRPr sz="1600" b="1"/>
            </a:lvl4pPr>
            <a:lvl5pPr marL="1828525" indent="0">
              <a:buNone/>
              <a:defRPr sz="1600" b="1"/>
            </a:lvl5pPr>
            <a:lvl6pPr marL="2285657" indent="0">
              <a:buNone/>
              <a:defRPr sz="1600" b="1"/>
            </a:lvl6pPr>
            <a:lvl7pPr marL="2742788" indent="0">
              <a:buNone/>
              <a:defRPr sz="1600" b="1"/>
            </a:lvl7pPr>
            <a:lvl8pPr marL="3199920" indent="0">
              <a:buNone/>
              <a:defRPr sz="1600" b="1"/>
            </a:lvl8pPr>
            <a:lvl9pPr marL="3657052"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2"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2" y="1435101"/>
            <a:ext cx="3008313" cy="4691063"/>
          </a:xfrm>
        </p:spPr>
        <p:txBody>
          <a:bodyPr/>
          <a:lstStyle>
            <a:lvl1pPr marL="0" indent="0">
              <a:buNone/>
              <a:defRPr sz="1400"/>
            </a:lvl1pPr>
            <a:lvl2pPr marL="457131" indent="0">
              <a:buNone/>
              <a:defRPr sz="1200"/>
            </a:lvl2pPr>
            <a:lvl3pPr marL="914263" indent="0">
              <a:buNone/>
              <a:defRPr sz="1000"/>
            </a:lvl3pPr>
            <a:lvl4pPr marL="1371394" indent="0">
              <a:buNone/>
              <a:defRPr sz="900"/>
            </a:lvl4pPr>
            <a:lvl5pPr marL="1828525" indent="0">
              <a:buNone/>
              <a:defRPr sz="900"/>
            </a:lvl5pPr>
            <a:lvl6pPr marL="2285657" indent="0">
              <a:buNone/>
              <a:defRPr sz="900"/>
            </a:lvl6pPr>
            <a:lvl7pPr marL="2742788" indent="0">
              <a:buNone/>
              <a:defRPr sz="900"/>
            </a:lvl7pPr>
            <a:lvl8pPr marL="3199920" indent="0">
              <a:buNone/>
              <a:defRPr sz="900"/>
            </a:lvl8pPr>
            <a:lvl9pPr marL="3657052"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1"/>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131" indent="0">
              <a:buNone/>
              <a:defRPr sz="2800"/>
            </a:lvl2pPr>
            <a:lvl3pPr marL="914263" indent="0">
              <a:buNone/>
              <a:defRPr sz="2400"/>
            </a:lvl3pPr>
            <a:lvl4pPr marL="1371394" indent="0">
              <a:buNone/>
              <a:defRPr sz="2000"/>
            </a:lvl4pPr>
            <a:lvl5pPr marL="1828525" indent="0">
              <a:buNone/>
              <a:defRPr sz="2000"/>
            </a:lvl5pPr>
            <a:lvl6pPr marL="2285657" indent="0">
              <a:buNone/>
              <a:defRPr sz="2000"/>
            </a:lvl6pPr>
            <a:lvl7pPr marL="2742788" indent="0">
              <a:buNone/>
              <a:defRPr sz="2000"/>
            </a:lvl7pPr>
            <a:lvl8pPr marL="3199920" indent="0">
              <a:buNone/>
              <a:defRPr sz="2000"/>
            </a:lvl8pPr>
            <a:lvl9pPr marL="3657052" indent="0">
              <a:buNone/>
              <a:defRPr sz="2000"/>
            </a:lvl9pPr>
          </a:lstStyle>
          <a:p>
            <a:pPr lvl="0"/>
            <a:endParaRPr lang="pl-PL" noProof="0" dirty="0" smtClean="0"/>
          </a:p>
        </p:txBody>
      </p:sp>
      <p:sp>
        <p:nvSpPr>
          <p:cNvPr id="4" name="Symbol zastępczy tekstu 3"/>
          <p:cNvSpPr>
            <a:spLocks noGrp="1"/>
          </p:cNvSpPr>
          <p:nvPr>
            <p:ph type="body" sz="half" idx="2"/>
          </p:nvPr>
        </p:nvSpPr>
        <p:spPr>
          <a:xfrm>
            <a:off x="1792288" y="5367339"/>
            <a:ext cx="5486400" cy="804862"/>
          </a:xfrm>
        </p:spPr>
        <p:txBody>
          <a:bodyPr/>
          <a:lstStyle>
            <a:lvl1pPr marL="0" indent="0">
              <a:buNone/>
              <a:defRPr sz="1400"/>
            </a:lvl1pPr>
            <a:lvl2pPr marL="457131" indent="0">
              <a:buNone/>
              <a:defRPr sz="1200"/>
            </a:lvl2pPr>
            <a:lvl3pPr marL="914263" indent="0">
              <a:buNone/>
              <a:defRPr sz="1000"/>
            </a:lvl3pPr>
            <a:lvl4pPr marL="1371394" indent="0">
              <a:buNone/>
              <a:defRPr sz="900"/>
            </a:lvl4pPr>
            <a:lvl5pPr marL="1828525" indent="0">
              <a:buNone/>
              <a:defRPr sz="900"/>
            </a:lvl5pPr>
            <a:lvl6pPr marL="2285657" indent="0">
              <a:buNone/>
              <a:defRPr sz="900"/>
            </a:lvl6pPr>
            <a:lvl7pPr marL="2742788" indent="0">
              <a:buNone/>
              <a:defRPr sz="900"/>
            </a:lvl7pPr>
            <a:lvl8pPr marL="3199920" indent="0">
              <a:buNone/>
              <a:defRPr sz="900"/>
            </a:lvl8pPr>
            <a:lvl9pPr marL="3657052"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1"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reserve="1">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40"/>
            <a:ext cx="8229600" cy="58515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9"/>
            <a:ext cx="8229600" cy="1143000"/>
          </a:xfrm>
        </p:spPr>
        <p:txBody>
          <a:bodyPr/>
          <a:lstStyle/>
          <a:p>
            <a:r>
              <a:rPr lang="pl-PL" smtClean="0"/>
              <a:t>Kliknij, aby edytować styl</a:t>
            </a:r>
            <a:endParaRPr lang="pl-PL"/>
          </a:p>
        </p:txBody>
      </p:sp>
      <p:sp>
        <p:nvSpPr>
          <p:cNvPr id="3" name="Symbol zastępczy tabeli 2"/>
          <p:cNvSpPr>
            <a:spLocks noGrp="1"/>
          </p:cNvSpPr>
          <p:nvPr>
            <p:ph type="tbl" idx="1"/>
          </p:nvPr>
        </p:nvSpPr>
        <p:spPr>
          <a:xfrm>
            <a:off x="457200" y="1600201"/>
            <a:ext cx="8229600" cy="4525963"/>
          </a:xfrm>
        </p:spPr>
        <p:txBody>
          <a:bodyPr/>
          <a:lstStyle/>
          <a:p>
            <a:pPr lvl="0"/>
            <a:endParaRPr lang="pl-P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AndTx" preserve="1">
  <p:cSld name="Tytuł, zawartość i tekst">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9"/>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68313" y="1628775"/>
            <a:ext cx="4038600" cy="42481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659313" y="1628775"/>
            <a:ext cx="4038600" cy="42481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ajd tytułowy">
    <p:spTree>
      <p:nvGrpSpPr>
        <p:cNvPr id="1" name=""/>
        <p:cNvGrpSpPr/>
        <p:nvPr/>
      </p:nvGrpSpPr>
      <p:grpSpPr>
        <a:xfrm>
          <a:off x="0" y="0"/>
          <a:ext cx="0" cy="0"/>
          <a:chOff x="0" y="0"/>
          <a:chExt cx="0" cy="0"/>
        </a:xfrm>
      </p:grpSpPr>
      <p:pic>
        <p:nvPicPr>
          <p:cNvPr id="7" name="Obraz 6" descr="Między Ludźmi 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01290" y="476672"/>
            <a:ext cx="3705225" cy="1323975"/>
          </a:xfrm>
          <a:prstGeom prst="rect">
            <a:avLst/>
          </a:prstGeom>
          <a:noFill/>
        </p:spPr>
      </p:pic>
      <p:pic>
        <p:nvPicPr>
          <p:cNvPr id="8" name="Obraz 7" descr="logo_ministe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37745" y="439569"/>
            <a:ext cx="2809875" cy="1405255"/>
          </a:xfrm>
          <a:prstGeom prst="rect">
            <a:avLst/>
          </a:prstGeom>
          <a:noFill/>
        </p:spPr>
      </p:pic>
      <p:pic>
        <p:nvPicPr>
          <p:cNvPr id="9" name="Picture 2" descr="C:\Users\Kurs\Desktop\logo_falochron.jpg"/>
          <p:cNvPicPr>
            <a:picLocks noChangeAspect="1" noChangeArrowheads="1"/>
          </p:cNvPicPr>
          <p:nvPr userDrawn="1"/>
        </p:nvPicPr>
        <p:blipFill>
          <a:blip r:embed="rId4" cstate="print"/>
          <a:srcRect/>
          <a:stretch>
            <a:fillRect/>
          </a:stretch>
        </p:blipFill>
        <p:spPr bwMode="auto">
          <a:xfrm>
            <a:off x="7452320" y="5369172"/>
            <a:ext cx="1484423" cy="868140"/>
          </a:xfrm>
          <a:prstGeom prst="rect">
            <a:avLst/>
          </a:prstGeom>
          <a:noFill/>
        </p:spPr>
      </p:pic>
      <p:sp>
        <p:nvSpPr>
          <p:cNvPr id="10" name="Podtytuł 2"/>
          <p:cNvSpPr txBox="1">
            <a:spLocks/>
          </p:cNvSpPr>
          <p:nvPr userDrawn="1"/>
        </p:nvSpPr>
        <p:spPr>
          <a:xfrm>
            <a:off x="395536" y="4941168"/>
            <a:ext cx="6912768" cy="1728192"/>
          </a:xfrm>
          <a:prstGeom prst="rect">
            <a:avLst/>
          </a:prstGeom>
        </p:spPr>
        <p:txBody>
          <a:bodyPr vert="horz" lIns="91440" tIns="45720" rIns="91440" bIns="45720"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defRPr/>
            </a:pPr>
            <a:r>
              <a:rPr lang="pl-PL" dirty="0" smtClean="0">
                <a:solidFill>
                  <a:srgbClr val="EEECE1">
                    <a:lumMod val="25000"/>
                  </a:srgbClr>
                </a:solidFill>
              </a:rPr>
              <a:t>Projekt </a:t>
            </a:r>
            <a:r>
              <a:rPr lang="pl-PL" i="1" dirty="0" smtClean="0">
                <a:solidFill>
                  <a:srgbClr val="EEECE1">
                    <a:lumMod val="25000"/>
                  </a:srgbClr>
                </a:solidFill>
              </a:rPr>
              <a:t>Falochron</a:t>
            </a:r>
            <a:r>
              <a:rPr lang="pl-PL" dirty="0" smtClean="0">
                <a:solidFill>
                  <a:srgbClr val="EEECE1">
                    <a:lumMod val="25000"/>
                  </a:srgbClr>
                </a:solidFill>
              </a:rPr>
              <a:t> jest finansowany ze środków otrzymanych z Ministerstwa Edukacji Narodowej w ramach otwartego konkursu ofert na realizację zadania publicznego pt. </a:t>
            </a:r>
            <a:r>
              <a:rPr lang="pl-PL" b="1" dirty="0" smtClean="0">
                <a:solidFill>
                  <a:srgbClr val="EEECE1">
                    <a:lumMod val="25000"/>
                  </a:srgbClr>
                </a:solidFill>
                <a:latin typeface="Arial" pitchFamily="34" charset="0"/>
                <a:cs typeface="Arial" pitchFamily="34" charset="0"/>
              </a:rPr>
              <a:t>Środowiskowy program profilaktyki jako systemowe rozwiązania w środowisku lokalnym ukierunkowane na wspomaganie ucznia w radzeniu sobie </a:t>
            </a:r>
            <a:br>
              <a:rPr lang="pl-PL" b="1" dirty="0" smtClean="0">
                <a:solidFill>
                  <a:srgbClr val="EEECE1">
                    <a:lumMod val="25000"/>
                  </a:srgbClr>
                </a:solidFill>
                <a:latin typeface="Arial" pitchFamily="34" charset="0"/>
                <a:cs typeface="Arial" pitchFamily="34" charset="0"/>
              </a:rPr>
            </a:br>
            <a:r>
              <a:rPr lang="pl-PL" b="1" dirty="0" smtClean="0">
                <a:solidFill>
                  <a:srgbClr val="EEECE1">
                    <a:lumMod val="25000"/>
                  </a:srgbClr>
                </a:solidFill>
                <a:latin typeface="Arial" pitchFamily="34" charset="0"/>
                <a:cs typeface="Arial" pitchFamily="34" charset="0"/>
              </a:rPr>
              <a:t>z trudnościami  zagrażającymi prawidłowemu rozwojowi i zdrowemu życiu. Uruchamianie lokalnych zasobów instytucjonalnych i ludzkich dla wspierania szkół w prowadzeniu skutecznych działań wychowawczych i profilaktycznych</a:t>
            </a:r>
            <a:r>
              <a:rPr lang="pl-PL" dirty="0" smtClean="0">
                <a:solidFill>
                  <a:srgbClr val="EEECE1">
                    <a:lumMod val="25000"/>
                  </a:srgb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8" name="Symbol zastępczy stopki 7"/>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9" name="Symbol zastępczy numeru slajdu 8"/>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4" name="Symbol zastępczy stopki 3"/>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5" name="Symbol zastępczy numeru slajdu 4"/>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3" name="Symbol zastępczy stopki 2"/>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4" name="Symbol zastępczy numeru slajdu 3"/>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6" name="Symbol zastępczy stopki 5"/>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7" name="Symbol zastępczy numeru slajdu 6"/>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6" name="Symbol zastępczy stopki 5"/>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7" name="Symbol zastępczy numeru slajdu 6"/>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Slajd tytułowy">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2306687"/>
          </a:xfrm>
        </p:spPr>
        <p:txBody>
          <a:bodyPr/>
          <a:lstStyle/>
          <a:p>
            <a:r>
              <a:rPr lang="pl-PL" dirty="0" smtClean="0"/>
              <a:t>Kliknij, aby edytować styl</a:t>
            </a:r>
            <a:endParaRPr lang="pl-PL" dirty="0"/>
          </a:p>
        </p:txBody>
      </p:sp>
      <p:sp>
        <p:nvSpPr>
          <p:cNvPr id="3" name="Podtytuł 2"/>
          <p:cNvSpPr>
            <a:spLocks noGrp="1"/>
          </p:cNvSpPr>
          <p:nvPr>
            <p:ph type="subTitle" idx="1" hasCustomPrompt="1"/>
          </p:nvPr>
        </p:nvSpPr>
        <p:spPr>
          <a:xfrm>
            <a:off x="683568" y="4869160"/>
            <a:ext cx="6552728" cy="1584176"/>
          </a:xfr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Projekt </a:t>
            </a:r>
            <a:r>
              <a:rPr lang="pl-PL" i="1" dirty="0" smtClean="0"/>
              <a:t>Falochron</a:t>
            </a:r>
            <a:r>
              <a:rPr lang="pl-PL" dirty="0" smtClean="0"/>
              <a:t> jest finansowany ze środków otrzymanych z Ministerstwa Edukacji Narodowej w ramach otwartego konkursu ofert na realizację zadania publicznego pt. </a:t>
            </a:r>
            <a:r>
              <a:rPr lang="pl-PL" i="1" dirty="0" smtClean="0"/>
              <a:t>Środowiskowy program profilaktyki jako systemowe rozwiązania w środowisku lokalnym ukierunkowane na wspomaganie ucznia w radzeniu sobie z trudnościami  zagrażającymi prawidłowemu rozwojowi i zdrowemu życiu. Uruchamianie lokalnych zasobów instytucjonalnych i ludzkich dla wspierania szkół w prowadzeniu skutecznych działań wychowawczych i profilaktycznych</a:t>
            </a:r>
            <a:r>
              <a:rPr lang="pl-PL" dirty="0" smtClean="0"/>
              <a:t>.</a:t>
            </a:r>
          </a:p>
        </p:txBody>
      </p:sp>
      <p:pic>
        <p:nvPicPr>
          <p:cNvPr id="1026" name="Picture 2" descr="C:\Users\Kurs\Desktop\logo_falochron.jpg"/>
          <p:cNvPicPr>
            <a:picLocks noChangeAspect="1" noChangeArrowheads="1"/>
          </p:cNvPicPr>
          <p:nvPr userDrawn="1"/>
        </p:nvPicPr>
        <p:blipFill>
          <a:blip r:embed="rId2" cstate="print"/>
          <a:srcRect/>
          <a:stretch>
            <a:fillRect/>
          </a:stretch>
        </p:blipFill>
        <p:spPr bwMode="auto">
          <a:xfrm>
            <a:off x="7452320" y="5297164"/>
            <a:ext cx="1484423" cy="868140"/>
          </a:xfrm>
          <a:prstGeom prst="rect">
            <a:avLst/>
          </a:prstGeom>
          <a:noFill/>
        </p:spPr>
      </p:pic>
      <p:pic>
        <p:nvPicPr>
          <p:cNvPr id="8" name="Obraz 7" descr="Między Ludźmi Logo.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01290" y="476672"/>
            <a:ext cx="3705225" cy="1323975"/>
          </a:xfrm>
          <a:prstGeom prst="rect">
            <a:avLst/>
          </a:prstGeom>
          <a:noFill/>
        </p:spPr>
      </p:pic>
      <p:pic>
        <p:nvPicPr>
          <p:cNvPr id="9" name="Obraz 8" descr="logo_ministe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37745" y="439569"/>
            <a:ext cx="2809875" cy="1405255"/>
          </a:xfrm>
          <a:prstGeom prst="rect">
            <a:avLst/>
          </a:prstGeom>
          <a:noFill/>
        </p:spPr>
      </p:pic>
    </p:spTree>
    <p:extLst>
      <p:ext uri="{BB962C8B-B14F-4D97-AF65-F5344CB8AC3E}">
        <p14:creationId xmlns:p14="http://schemas.microsoft.com/office/powerpoint/2010/main" val="3749023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lajd tytułowy">
    <p:spTree>
      <p:nvGrpSpPr>
        <p:cNvPr id="1" name=""/>
        <p:cNvGrpSpPr/>
        <p:nvPr/>
      </p:nvGrpSpPr>
      <p:grpSpPr>
        <a:xfrm>
          <a:off x="0" y="0"/>
          <a:ext cx="0" cy="0"/>
          <a:chOff x="0" y="0"/>
          <a:chExt cx="0" cy="0"/>
        </a:xfrm>
      </p:grpSpPr>
      <p:pic>
        <p:nvPicPr>
          <p:cNvPr id="7" name="Obraz 6" descr="Między Ludźmi 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01290" y="476672"/>
            <a:ext cx="3705225" cy="1323975"/>
          </a:xfrm>
          <a:prstGeom prst="rect">
            <a:avLst/>
          </a:prstGeom>
          <a:noFill/>
        </p:spPr>
      </p:pic>
      <p:pic>
        <p:nvPicPr>
          <p:cNvPr id="8" name="Obraz 7" descr="logo_ministe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37745" y="439569"/>
            <a:ext cx="2809875" cy="1405255"/>
          </a:xfrm>
          <a:prstGeom prst="rect">
            <a:avLst/>
          </a:prstGeom>
          <a:noFill/>
        </p:spPr>
      </p:pic>
      <p:pic>
        <p:nvPicPr>
          <p:cNvPr id="9" name="Picture 2" descr="C:\Users\Kurs\Desktop\logo_falochron.jpg"/>
          <p:cNvPicPr>
            <a:picLocks noChangeAspect="1" noChangeArrowheads="1"/>
          </p:cNvPicPr>
          <p:nvPr userDrawn="1"/>
        </p:nvPicPr>
        <p:blipFill>
          <a:blip r:embed="rId4" cstate="print"/>
          <a:srcRect/>
          <a:stretch>
            <a:fillRect/>
          </a:stretch>
        </p:blipFill>
        <p:spPr bwMode="auto">
          <a:xfrm>
            <a:off x="7452320" y="5369172"/>
            <a:ext cx="1484423" cy="868140"/>
          </a:xfrm>
          <a:prstGeom prst="rect">
            <a:avLst/>
          </a:prstGeom>
          <a:noFill/>
        </p:spPr>
      </p:pic>
      <p:sp>
        <p:nvSpPr>
          <p:cNvPr id="10" name="Podtytuł 2"/>
          <p:cNvSpPr txBox="1">
            <a:spLocks/>
          </p:cNvSpPr>
          <p:nvPr userDrawn="1"/>
        </p:nvSpPr>
        <p:spPr>
          <a:xfrm>
            <a:off x="395536" y="4941168"/>
            <a:ext cx="6912768" cy="1728192"/>
          </a:xfrm>
          <a:prstGeom prst="rect">
            <a:avLst/>
          </a:prstGeom>
        </p:spPr>
        <p:txBody>
          <a:bodyPr vert="horz" lIns="91440" tIns="45720" rIns="91440" bIns="45720"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defRPr/>
            </a:pPr>
            <a:r>
              <a:rPr lang="pl-PL" dirty="0" smtClean="0">
                <a:solidFill>
                  <a:srgbClr val="EEECE1">
                    <a:lumMod val="25000"/>
                  </a:srgbClr>
                </a:solidFill>
              </a:rPr>
              <a:t>Projekt </a:t>
            </a:r>
            <a:r>
              <a:rPr lang="pl-PL" i="1" dirty="0" smtClean="0">
                <a:solidFill>
                  <a:srgbClr val="EEECE1">
                    <a:lumMod val="25000"/>
                  </a:srgbClr>
                </a:solidFill>
              </a:rPr>
              <a:t>Falochron</a:t>
            </a:r>
            <a:r>
              <a:rPr lang="pl-PL" dirty="0" smtClean="0">
                <a:solidFill>
                  <a:srgbClr val="EEECE1">
                    <a:lumMod val="25000"/>
                  </a:srgbClr>
                </a:solidFill>
              </a:rPr>
              <a:t> jest finansowany ze środków otrzymanych z Ministerstwa Edukacji Narodowej w ramach otwartego konkursu ofert na realizację zadania publicznego pt. </a:t>
            </a:r>
            <a:r>
              <a:rPr lang="pl-PL" b="1" dirty="0" smtClean="0">
                <a:solidFill>
                  <a:srgbClr val="EEECE1">
                    <a:lumMod val="25000"/>
                  </a:srgbClr>
                </a:solidFill>
                <a:latin typeface="Arial" pitchFamily="34" charset="0"/>
                <a:cs typeface="Arial" pitchFamily="34" charset="0"/>
              </a:rPr>
              <a:t>Środowiskowy program profilaktyki jako systemowe rozwiązania w środowisku lokalnym ukierunkowane na wspomaganie ucznia w radzeniu sobie </a:t>
            </a:r>
            <a:br>
              <a:rPr lang="pl-PL" b="1" dirty="0" smtClean="0">
                <a:solidFill>
                  <a:srgbClr val="EEECE1">
                    <a:lumMod val="25000"/>
                  </a:srgbClr>
                </a:solidFill>
                <a:latin typeface="Arial" pitchFamily="34" charset="0"/>
                <a:cs typeface="Arial" pitchFamily="34" charset="0"/>
              </a:rPr>
            </a:br>
            <a:r>
              <a:rPr lang="pl-PL" b="1" dirty="0" smtClean="0">
                <a:solidFill>
                  <a:srgbClr val="EEECE1">
                    <a:lumMod val="25000"/>
                  </a:srgbClr>
                </a:solidFill>
                <a:latin typeface="Arial" pitchFamily="34" charset="0"/>
                <a:cs typeface="Arial" pitchFamily="34" charset="0"/>
              </a:rPr>
              <a:t>z trudnościami  zagrażającymi prawidłowemu rozwojowi i zdrowemu życiu. Uruchamianie lokalnych zasobów instytucjonalnych i ludzkich dla wspierania szkół w prowadzeniu skutecznych działań wychowawczych i profilaktycznych</a:t>
            </a:r>
            <a:r>
              <a:rPr lang="pl-PL" dirty="0" smtClean="0">
                <a:solidFill>
                  <a:srgbClr val="EEECE1">
                    <a:lumMod val="25000"/>
                  </a:srgbClr>
                </a:solidFill>
              </a:rPr>
              <a:t>.</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pPr/>
              <a:t>23.04.2017</a:t>
            </a:fld>
            <a:endParaRPr lang="pl-PL"/>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8" name="Symbol zastępczy stopki 7"/>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9" name="Symbol zastępczy numeru slajdu 8"/>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4" name="Symbol zastępczy stopki 3"/>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5" name="Symbol zastępczy numeru slajdu 4"/>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3" name="Symbol zastępczy stopki 2"/>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4" name="Symbol zastępczy numeru slajdu 3"/>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6" name="Symbol zastępczy stopki 5"/>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7" name="Symbol zastępczy numeru slajdu 6"/>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6" name="Symbol zastępczy stopki 5"/>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7" name="Symbol zastępczy numeru slajdu 6"/>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Slajd tytułowy">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2306687"/>
          </a:xfrm>
        </p:spPr>
        <p:txBody>
          <a:bodyPr/>
          <a:lstStyle/>
          <a:p>
            <a:r>
              <a:rPr lang="pl-PL" dirty="0" smtClean="0"/>
              <a:t>Kliknij, aby edytować styl</a:t>
            </a:r>
            <a:endParaRPr lang="pl-PL" dirty="0"/>
          </a:p>
        </p:txBody>
      </p:sp>
      <p:sp>
        <p:nvSpPr>
          <p:cNvPr id="3" name="Podtytuł 2"/>
          <p:cNvSpPr>
            <a:spLocks noGrp="1"/>
          </p:cNvSpPr>
          <p:nvPr>
            <p:ph type="subTitle" idx="1" hasCustomPrompt="1"/>
          </p:nvPr>
        </p:nvSpPr>
        <p:spPr>
          <a:xfrm>
            <a:off x="683568" y="4869160"/>
            <a:ext cx="6552728" cy="1584176"/>
          </a:xfr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Projekt </a:t>
            </a:r>
            <a:r>
              <a:rPr lang="pl-PL" i="1" dirty="0" smtClean="0"/>
              <a:t>Falochron</a:t>
            </a:r>
            <a:r>
              <a:rPr lang="pl-PL" dirty="0" smtClean="0"/>
              <a:t> jest finansowany ze środków otrzymanych z Ministerstwa Edukacji Narodowej w ramach otwartego konkursu ofert na realizację zadania publicznego pt. </a:t>
            </a:r>
            <a:r>
              <a:rPr lang="pl-PL" i="1" dirty="0" smtClean="0"/>
              <a:t>Środowiskowy program profilaktyki jako systemowe rozwiązania w środowisku lokalnym ukierunkowane na wspomaganie ucznia w radzeniu sobie z trudnościami  zagrażającymi prawidłowemu rozwojowi i zdrowemu życiu. Uruchamianie lokalnych zasobów instytucjonalnych i ludzkich dla wspierania szkół w prowadzeniu skutecznych działań wychowawczych i profilaktycznych</a:t>
            </a:r>
            <a:r>
              <a:rPr lang="pl-PL" dirty="0" smtClean="0"/>
              <a:t>.</a:t>
            </a:r>
          </a:p>
        </p:txBody>
      </p:sp>
      <p:pic>
        <p:nvPicPr>
          <p:cNvPr id="1026" name="Picture 2" descr="C:\Users\Kurs\Desktop\logo_falochron.jpg"/>
          <p:cNvPicPr>
            <a:picLocks noChangeAspect="1" noChangeArrowheads="1"/>
          </p:cNvPicPr>
          <p:nvPr userDrawn="1"/>
        </p:nvPicPr>
        <p:blipFill>
          <a:blip r:embed="rId2" cstate="print"/>
          <a:srcRect/>
          <a:stretch>
            <a:fillRect/>
          </a:stretch>
        </p:blipFill>
        <p:spPr bwMode="auto">
          <a:xfrm>
            <a:off x="7452320" y="5297164"/>
            <a:ext cx="1484423" cy="868140"/>
          </a:xfrm>
          <a:prstGeom prst="rect">
            <a:avLst/>
          </a:prstGeom>
          <a:noFill/>
        </p:spPr>
      </p:pic>
      <p:pic>
        <p:nvPicPr>
          <p:cNvPr id="8" name="Obraz 7" descr="Między Ludźmi Logo.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01290" y="476672"/>
            <a:ext cx="3705225" cy="1323975"/>
          </a:xfrm>
          <a:prstGeom prst="rect">
            <a:avLst/>
          </a:prstGeom>
          <a:noFill/>
        </p:spPr>
      </p:pic>
      <p:pic>
        <p:nvPicPr>
          <p:cNvPr id="9" name="Obraz 8" descr="logo_ministe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37745" y="439569"/>
            <a:ext cx="2809875" cy="1405255"/>
          </a:xfrm>
          <a:prstGeom prst="rect">
            <a:avLst/>
          </a:prstGeom>
          <a:noFill/>
        </p:spPr>
      </p:pic>
    </p:spTree>
    <p:extLst>
      <p:ext uri="{BB962C8B-B14F-4D97-AF65-F5344CB8AC3E}">
        <p14:creationId xmlns:p14="http://schemas.microsoft.com/office/powerpoint/2010/main" val="3749023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lajd tytułowy">
    <p:spTree>
      <p:nvGrpSpPr>
        <p:cNvPr id="1" name=""/>
        <p:cNvGrpSpPr/>
        <p:nvPr/>
      </p:nvGrpSpPr>
      <p:grpSpPr>
        <a:xfrm>
          <a:off x="0" y="0"/>
          <a:ext cx="0" cy="0"/>
          <a:chOff x="0" y="0"/>
          <a:chExt cx="0" cy="0"/>
        </a:xfrm>
      </p:grpSpPr>
      <p:pic>
        <p:nvPicPr>
          <p:cNvPr id="7" name="Obraz 6" descr="Między Ludźmi 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01290" y="476672"/>
            <a:ext cx="3705225" cy="1323975"/>
          </a:xfrm>
          <a:prstGeom prst="rect">
            <a:avLst/>
          </a:prstGeom>
          <a:noFill/>
        </p:spPr>
      </p:pic>
      <p:pic>
        <p:nvPicPr>
          <p:cNvPr id="8" name="Obraz 7" descr="logo_ministe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37745" y="439569"/>
            <a:ext cx="2809875" cy="1405255"/>
          </a:xfrm>
          <a:prstGeom prst="rect">
            <a:avLst/>
          </a:prstGeom>
          <a:noFill/>
        </p:spPr>
      </p:pic>
      <p:pic>
        <p:nvPicPr>
          <p:cNvPr id="9" name="Picture 2" descr="C:\Users\Kurs\Desktop\logo_falochron.jpg"/>
          <p:cNvPicPr>
            <a:picLocks noChangeAspect="1" noChangeArrowheads="1"/>
          </p:cNvPicPr>
          <p:nvPr userDrawn="1"/>
        </p:nvPicPr>
        <p:blipFill>
          <a:blip r:embed="rId4" cstate="print"/>
          <a:srcRect/>
          <a:stretch>
            <a:fillRect/>
          </a:stretch>
        </p:blipFill>
        <p:spPr bwMode="auto">
          <a:xfrm>
            <a:off x="7452320" y="5369172"/>
            <a:ext cx="1484423" cy="868140"/>
          </a:xfrm>
          <a:prstGeom prst="rect">
            <a:avLst/>
          </a:prstGeom>
          <a:noFill/>
        </p:spPr>
      </p:pic>
      <p:sp>
        <p:nvSpPr>
          <p:cNvPr id="10" name="Podtytuł 2"/>
          <p:cNvSpPr txBox="1">
            <a:spLocks/>
          </p:cNvSpPr>
          <p:nvPr userDrawn="1"/>
        </p:nvSpPr>
        <p:spPr>
          <a:xfrm>
            <a:off x="395536" y="4941168"/>
            <a:ext cx="6912768" cy="1728192"/>
          </a:xfrm>
          <a:prstGeom prst="rect">
            <a:avLst/>
          </a:prstGeom>
        </p:spPr>
        <p:txBody>
          <a:bodyPr vert="horz" lIns="91440" tIns="45720" rIns="91440" bIns="45720"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defRPr/>
            </a:pPr>
            <a:r>
              <a:rPr lang="pl-PL" dirty="0" smtClean="0">
                <a:solidFill>
                  <a:srgbClr val="EEECE1">
                    <a:lumMod val="25000"/>
                  </a:srgbClr>
                </a:solidFill>
              </a:rPr>
              <a:t>Projekt </a:t>
            </a:r>
            <a:r>
              <a:rPr lang="pl-PL" i="1" dirty="0" smtClean="0">
                <a:solidFill>
                  <a:srgbClr val="EEECE1">
                    <a:lumMod val="25000"/>
                  </a:srgbClr>
                </a:solidFill>
              </a:rPr>
              <a:t>Falochron</a:t>
            </a:r>
            <a:r>
              <a:rPr lang="pl-PL" dirty="0" smtClean="0">
                <a:solidFill>
                  <a:srgbClr val="EEECE1">
                    <a:lumMod val="25000"/>
                  </a:srgbClr>
                </a:solidFill>
              </a:rPr>
              <a:t> jest finansowany ze środków otrzymanych z Ministerstwa Edukacji Narodowej w ramach otwartego konkursu ofert na realizację zadania publicznego pt. </a:t>
            </a:r>
            <a:r>
              <a:rPr lang="pl-PL" b="1" dirty="0" smtClean="0">
                <a:solidFill>
                  <a:srgbClr val="EEECE1">
                    <a:lumMod val="25000"/>
                  </a:srgbClr>
                </a:solidFill>
                <a:latin typeface="Arial" pitchFamily="34" charset="0"/>
                <a:cs typeface="Arial" pitchFamily="34" charset="0"/>
              </a:rPr>
              <a:t>Środowiskowy program profilaktyki jako systemowe rozwiązania w środowisku lokalnym ukierunkowane na wspomaganie ucznia w radzeniu sobie </a:t>
            </a:r>
            <a:br>
              <a:rPr lang="pl-PL" b="1" dirty="0" smtClean="0">
                <a:solidFill>
                  <a:srgbClr val="EEECE1">
                    <a:lumMod val="25000"/>
                  </a:srgbClr>
                </a:solidFill>
                <a:latin typeface="Arial" pitchFamily="34" charset="0"/>
                <a:cs typeface="Arial" pitchFamily="34" charset="0"/>
              </a:rPr>
            </a:br>
            <a:r>
              <a:rPr lang="pl-PL" b="1" dirty="0" smtClean="0">
                <a:solidFill>
                  <a:srgbClr val="EEECE1">
                    <a:lumMod val="25000"/>
                  </a:srgbClr>
                </a:solidFill>
                <a:latin typeface="Arial" pitchFamily="34" charset="0"/>
                <a:cs typeface="Arial" pitchFamily="34" charset="0"/>
              </a:rPr>
              <a:t>z trudnościami  zagrażającymi prawidłowemu rozwojowi i zdrowemu życiu. Uruchamianie lokalnych zasobów instytucjonalnych i ludzkich dla wspierania szkół w prowadzeniu skutecznych działań wychowawczych i profilaktycznych</a:t>
            </a:r>
            <a:r>
              <a:rPr lang="pl-PL" dirty="0" smtClean="0">
                <a:solidFill>
                  <a:srgbClr val="EEECE1">
                    <a:lumMod val="25000"/>
                  </a:srgbClr>
                </a:solidFill>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pPr/>
              <a:t>23.04.2017</a:t>
            </a:fld>
            <a:endParaRPr lang="pl-PL"/>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8" name="Symbol zastępczy stopki 7"/>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9" name="Symbol zastępczy numeru slajdu 8"/>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4" name="Symbol zastępczy stopki 3"/>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5" name="Symbol zastępczy numeru slajdu 4"/>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3" name="Symbol zastępczy stopki 2"/>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4" name="Symbol zastępczy numeru slajdu 3"/>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6" name="Symbol zastępczy stopki 5"/>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7" name="Symbol zastępczy numeru slajdu 6"/>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6" name="Symbol zastępczy stopki 5"/>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7" name="Symbol zastępczy numeru slajdu 6"/>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Slajd tytułowy">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2306687"/>
          </a:xfrm>
        </p:spPr>
        <p:txBody>
          <a:bodyPr/>
          <a:lstStyle/>
          <a:p>
            <a:r>
              <a:rPr lang="pl-PL" dirty="0" smtClean="0"/>
              <a:t>Kliknij, aby edytować styl</a:t>
            </a:r>
            <a:endParaRPr lang="pl-PL" dirty="0"/>
          </a:p>
        </p:txBody>
      </p:sp>
      <p:sp>
        <p:nvSpPr>
          <p:cNvPr id="3" name="Podtytuł 2"/>
          <p:cNvSpPr>
            <a:spLocks noGrp="1"/>
          </p:cNvSpPr>
          <p:nvPr>
            <p:ph type="subTitle" idx="1" hasCustomPrompt="1"/>
          </p:nvPr>
        </p:nvSpPr>
        <p:spPr>
          <a:xfrm>
            <a:off x="683568" y="4869160"/>
            <a:ext cx="6552728" cy="1584176"/>
          </a:xfr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Projekt </a:t>
            </a:r>
            <a:r>
              <a:rPr lang="pl-PL" i="1" dirty="0" smtClean="0"/>
              <a:t>Falochron</a:t>
            </a:r>
            <a:r>
              <a:rPr lang="pl-PL" dirty="0" smtClean="0"/>
              <a:t> jest finansowany ze środków otrzymanych z Ministerstwa Edukacji Narodowej w ramach otwartego konkursu ofert na realizację zadania publicznego pt. </a:t>
            </a:r>
            <a:r>
              <a:rPr lang="pl-PL" i="1" dirty="0" smtClean="0"/>
              <a:t>Środowiskowy program profilaktyki jako systemowe rozwiązania w środowisku lokalnym ukierunkowane na wspomaganie ucznia w radzeniu sobie z trudnościami  zagrażającymi prawidłowemu rozwojowi i zdrowemu życiu. Uruchamianie lokalnych zasobów instytucjonalnych i ludzkich dla wspierania szkół w prowadzeniu skutecznych działań wychowawczych i profilaktycznych</a:t>
            </a:r>
            <a:r>
              <a:rPr lang="pl-PL" dirty="0" smtClean="0"/>
              <a:t>.</a:t>
            </a:r>
          </a:p>
        </p:txBody>
      </p:sp>
      <p:pic>
        <p:nvPicPr>
          <p:cNvPr id="1026" name="Picture 2" descr="C:\Users\Kurs\Desktop\logo_falochron.jpg"/>
          <p:cNvPicPr>
            <a:picLocks noChangeAspect="1" noChangeArrowheads="1"/>
          </p:cNvPicPr>
          <p:nvPr userDrawn="1"/>
        </p:nvPicPr>
        <p:blipFill>
          <a:blip r:embed="rId2" cstate="print"/>
          <a:srcRect/>
          <a:stretch>
            <a:fillRect/>
          </a:stretch>
        </p:blipFill>
        <p:spPr bwMode="auto">
          <a:xfrm>
            <a:off x="7452320" y="5297164"/>
            <a:ext cx="1484423" cy="868140"/>
          </a:xfrm>
          <a:prstGeom prst="rect">
            <a:avLst/>
          </a:prstGeom>
          <a:noFill/>
        </p:spPr>
      </p:pic>
      <p:pic>
        <p:nvPicPr>
          <p:cNvPr id="8" name="Obraz 7" descr="Między Ludźmi Logo.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01290" y="476672"/>
            <a:ext cx="3705225" cy="1323975"/>
          </a:xfrm>
          <a:prstGeom prst="rect">
            <a:avLst/>
          </a:prstGeom>
          <a:noFill/>
        </p:spPr>
      </p:pic>
      <p:pic>
        <p:nvPicPr>
          <p:cNvPr id="9" name="Obraz 8" descr="logo_ministe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37745" y="439569"/>
            <a:ext cx="2809875" cy="1405255"/>
          </a:xfrm>
          <a:prstGeom prst="rect">
            <a:avLst/>
          </a:prstGeom>
          <a:noFill/>
        </p:spPr>
      </p:pic>
    </p:spTree>
    <p:extLst>
      <p:ext uri="{BB962C8B-B14F-4D97-AF65-F5344CB8AC3E}">
        <p14:creationId xmlns:p14="http://schemas.microsoft.com/office/powerpoint/2010/main" val="3749023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lajd tytułowy">
    <p:spTree>
      <p:nvGrpSpPr>
        <p:cNvPr id="1" name=""/>
        <p:cNvGrpSpPr/>
        <p:nvPr/>
      </p:nvGrpSpPr>
      <p:grpSpPr>
        <a:xfrm>
          <a:off x="0" y="0"/>
          <a:ext cx="0" cy="0"/>
          <a:chOff x="0" y="0"/>
          <a:chExt cx="0" cy="0"/>
        </a:xfrm>
      </p:grpSpPr>
      <p:pic>
        <p:nvPicPr>
          <p:cNvPr id="7" name="Obraz 6" descr="Między Ludźmi 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01290" y="476672"/>
            <a:ext cx="3705225" cy="1323975"/>
          </a:xfrm>
          <a:prstGeom prst="rect">
            <a:avLst/>
          </a:prstGeom>
          <a:noFill/>
        </p:spPr>
      </p:pic>
      <p:pic>
        <p:nvPicPr>
          <p:cNvPr id="8" name="Obraz 7" descr="logo_ministe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37745" y="439569"/>
            <a:ext cx="2809875" cy="1405255"/>
          </a:xfrm>
          <a:prstGeom prst="rect">
            <a:avLst/>
          </a:prstGeom>
          <a:noFill/>
        </p:spPr>
      </p:pic>
      <p:pic>
        <p:nvPicPr>
          <p:cNvPr id="9" name="Picture 2" descr="C:\Users\Kurs\Desktop\logo_falochron.jpg"/>
          <p:cNvPicPr>
            <a:picLocks noChangeAspect="1" noChangeArrowheads="1"/>
          </p:cNvPicPr>
          <p:nvPr userDrawn="1"/>
        </p:nvPicPr>
        <p:blipFill>
          <a:blip r:embed="rId4" cstate="print"/>
          <a:srcRect/>
          <a:stretch>
            <a:fillRect/>
          </a:stretch>
        </p:blipFill>
        <p:spPr bwMode="auto">
          <a:xfrm>
            <a:off x="7452320" y="5369172"/>
            <a:ext cx="1484423" cy="868140"/>
          </a:xfrm>
          <a:prstGeom prst="rect">
            <a:avLst/>
          </a:prstGeom>
          <a:noFill/>
        </p:spPr>
      </p:pic>
      <p:sp>
        <p:nvSpPr>
          <p:cNvPr id="10" name="Podtytuł 2"/>
          <p:cNvSpPr txBox="1">
            <a:spLocks/>
          </p:cNvSpPr>
          <p:nvPr userDrawn="1"/>
        </p:nvSpPr>
        <p:spPr>
          <a:xfrm>
            <a:off x="395536" y="4941168"/>
            <a:ext cx="6912768" cy="1728192"/>
          </a:xfrm>
          <a:prstGeom prst="rect">
            <a:avLst/>
          </a:prstGeom>
        </p:spPr>
        <p:txBody>
          <a:bodyPr vert="horz" lIns="91440" tIns="45720" rIns="91440" bIns="45720"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defRPr/>
            </a:pPr>
            <a:r>
              <a:rPr lang="pl-PL" dirty="0" smtClean="0">
                <a:solidFill>
                  <a:srgbClr val="EEECE1">
                    <a:lumMod val="25000"/>
                  </a:srgbClr>
                </a:solidFill>
              </a:rPr>
              <a:t>Projekt </a:t>
            </a:r>
            <a:r>
              <a:rPr lang="pl-PL" i="1" dirty="0" smtClean="0">
                <a:solidFill>
                  <a:srgbClr val="EEECE1">
                    <a:lumMod val="25000"/>
                  </a:srgbClr>
                </a:solidFill>
              </a:rPr>
              <a:t>Falochron</a:t>
            </a:r>
            <a:r>
              <a:rPr lang="pl-PL" dirty="0" smtClean="0">
                <a:solidFill>
                  <a:srgbClr val="EEECE1">
                    <a:lumMod val="25000"/>
                  </a:srgbClr>
                </a:solidFill>
              </a:rPr>
              <a:t> jest finansowany ze środków otrzymanych z Ministerstwa Edukacji Narodowej w ramach otwartego konkursu ofert na realizację zadania publicznego pt. </a:t>
            </a:r>
            <a:r>
              <a:rPr lang="pl-PL" b="1" dirty="0" smtClean="0">
                <a:solidFill>
                  <a:srgbClr val="EEECE1">
                    <a:lumMod val="25000"/>
                  </a:srgbClr>
                </a:solidFill>
                <a:latin typeface="Arial" pitchFamily="34" charset="0"/>
                <a:cs typeface="Arial" pitchFamily="34" charset="0"/>
              </a:rPr>
              <a:t>Środowiskowy program profilaktyki jako systemowe rozwiązania w środowisku lokalnym ukierunkowane na wspomaganie ucznia w radzeniu sobie </a:t>
            </a:r>
            <a:br>
              <a:rPr lang="pl-PL" b="1" dirty="0" smtClean="0">
                <a:solidFill>
                  <a:srgbClr val="EEECE1">
                    <a:lumMod val="25000"/>
                  </a:srgbClr>
                </a:solidFill>
                <a:latin typeface="Arial" pitchFamily="34" charset="0"/>
                <a:cs typeface="Arial" pitchFamily="34" charset="0"/>
              </a:rPr>
            </a:br>
            <a:r>
              <a:rPr lang="pl-PL" b="1" dirty="0" smtClean="0">
                <a:solidFill>
                  <a:srgbClr val="EEECE1">
                    <a:lumMod val="25000"/>
                  </a:srgbClr>
                </a:solidFill>
                <a:latin typeface="Arial" pitchFamily="34" charset="0"/>
                <a:cs typeface="Arial" pitchFamily="34" charset="0"/>
              </a:rPr>
              <a:t>z trudnościami  zagrażającymi prawidłowemu rozwojowi i zdrowemu życiu. Uruchamianie lokalnych zasobów instytucjonalnych i ludzkich dla wspierania szkół w prowadzeniu skutecznych działań wychowawczych i profilaktycznych</a:t>
            </a:r>
            <a:r>
              <a:rPr lang="pl-PL" dirty="0" smtClean="0">
                <a:solidFill>
                  <a:srgbClr val="EEECE1">
                    <a:lumMod val="25000"/>
                  </a:srgbClr>
                </a:solidFill>
              </a:rPr>
              <a:t>.</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8" name="Symbol zastępczy stopki 7"/>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9" name="Symbol zastępczy numeru slajdu 8"/>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4" name="Symbol zastępczy stopki 3"/>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5" name="Symbol zastępczy numeru slajdu 4"/>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3" name="Symbol zastępczy stopki 2"/>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4" name="Symbol zastępczy numeru slajdu 3"/>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pPr/>
              <a:t>23.04.2017</a:t>
            </a:fld>
            <a:endParaRPr lang="pl-PL"/>
          </a:p>
        </p:txBody>
      </p:sp>
      <p:sp>
        <p:nvSpPr>
          <p:cNvPr id="8" name="Symbol zastępczy stopki 7"/>
          <p:cNvSpPr>
            <a:spLocks noGrp="1"/>
          </p:cNvSpPr>
          <p:nvPr>
            <p:ph type="ftr" sz="quarter" idx="11"/>
          </p:nvPr>
        </p:nvSpPr>
        <p:spPr>
          <a:xfrm>
            <a:off x="3124200" y="6356350"/>
            <a:ext cx="2895600" cy="365125"/>
          </a:xfrm>
          <a:prstGeom prst="rect">
            <a:avLst/>
          </a:prstGeom>
        </p:spPr>
        <p:txBody>
          <a:bodyPr/>
          <a:lstStyle/>
          <a:p>
            <a:endParaRPr lang="pl-PL"/>
          </a:p>
        </p:txBody>
      </p:sp>
      <p:sp>
        <p:nvSpPr>
          <p:cNvPr id="9" name="Symbol zastępczy numeru slajdu 8"/>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pPr/>
              <a:t>‹#›</a:t>
            </a:fld>
            <a:endParaRPr lang="pl-P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6" name="Symbol zastępczy stopki 5"/>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7" name="Symbol zastępczy numeru slajdu 6"/>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6" name="Symbol zastępczy stopki 5"/>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7" name="Symbol zastępczy numeru slajdu 6"/>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1_Slajd tytułowy">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2306687"/>
          </a:xfrm>
        </p:spPr>
        <p:txBody>
          <a:bodyPr/>
          <a:lstStyle/>
          <a:p>
            <a:r>
              <a:rPr lang="pl-PL" dirty="0" smtClean="0"/>
              <a:t>Kliknij, aby edytować styl</a:t>
            </a:r>
            <a:endParaRPr lang="pl-PL" dirty="0"/>
          </a:p>
        </p:txBody>
      </p:sp>
      <p:sp>
        <p:nvSpPr>
          <p:cNvPr id="3" name="Podtytuł 2"/>
          <p:cNvSpPr>
            <a:spLocks noGrp="1"/>
          </p:cNvSpPr>
          <p:nvPr>
            <p:ph type="subTitle" idx="1" hasCustomPrompt="1"/>
          </p:nvPr>
        </p:nvSpPr>
        <p:spPr>
          <a:xfrm>
            <a:off x="683568" y="4869160"/>
            <a:ext cx="6552728" cy="1584176"/>
          </a:xfr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Projekt </a:t>
            </a:r>
            <a:r>
              <a:rPr lang="pl-PL" i="1" dirty="0" smtClean="0"/>
              <a:t>Falochron</a:t>
            </a:r>
            <a:r>
              <a:rPr lang="pl-PL" dirty="0" smtClean="0"/>
              <a:t> jest finansowany ze środków otrzymanych z Ministerstwa Edukacji Narodowej w ramach otwartego konkursu ofert na realizację zadania publicznego pt. </a:t>
            </a:r>
            <a:r>
              <a:rPr lang="pl-PL" i="1" dirty="0" smtClean="0"/>
              <a:t>Środowiskowy program profilaktyki jako systemowe rozwiązania w środowisku lokalnym ukierunkowane na wspomaganie ucznia w radzeniu sobie z trudnościami  zagrażającymi prawidłowemu rozwojowi i zdrowemu życiu. Uruchamianie lokalnych zasobów instytucjonalnych i ludzkich dla wspierania szkół w prowadzeniu skutecznych działań wychowawczych i profilaktycznych</a:t>
            </a:r>
            <a:r>
              <a:rPr lang="pl-PL" dirty="0" smtClean="0"/>
              <a:t>.</a:t>
            </a:r>
          </a:p>
        </p:txBody>
      </p:sp>
      <p:pic>
        <p:nvPicPr>
          <p:cNvPr id="1026" name="Picture 2" descr="C:\Users\Kurs\Desktop\logo_falochron.jpg"/>
          <p:cNvPicPr>
            <a:picLocks noChangeAspect="1" noChangeArrowheads="1"/>
          </p:cNvPicPr>
          <p:nvPr userDrawn="1"/>
        </p:nvPicPr>
        <p:blipFill>
          <a:blip r:embed="rId2" cstate="print"/>
          <a:srcRect/>
          <a:stretch>
            <a:fillRect/>
          </a:stretch>
        </p:blipFill>
        <p:spPr bwMode="auto">
          <a:xfrm>
            <a:off x="7452320" y="5297164"/>
            <a:ext cx="1484423" cy="868140"/>
          </a:xfrm>
          <a:prstGeom prst="rect">
            <a:avLst/>
          </a:prstGeom>
          <a:noFill/>
        </p:spPr>
      </p:pic>
      <p:pic>
        <p:nvPicPr>
          <p:cNvPr id="8" name="Obraz 7" descr="Między Ludźmi Logo.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01290" y="476672"/>
            <a:ext cx="3705225" cy="1323975"/>
          </a:xfrm>
          <a:prstGeom prst="rect">
            <a:avLst/>
          </a:prstGeom>
          <a:noFill/>
        </p:spPr>
      </p:pic>
      <p:pic>
        <p:nvPicPr>
          <p:cNvPr id="9" name="Obraz 8" descr="logo_ministe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37745" y="439569"/>
            <a:ext cx="2809875" cy="1405255"/>
          </a:xfrm>
          <a:prstGeom prst="rect">
            <a:avLst/>
          </a:prstGeom>
          <a:noFill/>
        </p:spPr>
      </p:pic>
    </p:spTree>
    <p:extLst>
      <p:ext uri="{BB962C8B-B14F-4D97-AF65-F5344CB8AC3E}">
        <p14:creationId xmlns:p14="http://schemas.microsoft.com/office/powerpoint/2010/main" val="37490232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38"/>
            <a:ext cx="8229600" cy="5851525"/>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3" name="Symbol zastępczy daty 3"/>
          <p:cNvSpPr>
            <a:spLocks noGrp="1"/>
          </p:cNvSpPr>
          <p:nvPr>
            <p:ph type="dt" sz="half" idx="10"/>
          </p:nvPr>
        </p:nvSpPr>
        <p:spPr>
          <a:xfrm>
            <a:off x="457200" y="6356350"/>
            <a:ext cx="2133600" cy="365125"/>
          </a:xfrm>
          <a:prstGeom prst="rect">
            <a:avLst/>
          </a:prstGeom>
        </p:spPr>
        <p:txBody>
          <a:bodyPr/>
          <a:lstStyle>
            <a:lvl1pPr>
              <a:defRPr/>
            </a:lvl1pPr>
          </a:lstStyle>
          <a:p>
            <a:pPr>
              <a:defRPr/>
            </a:pPr>
            <a:fld id="{57149478-C8CF-430C-B4D3-CE8D6E034163}" type="datetimeFigureOut">
              <a:rPr lang="pl-PL"/>
              <a:pPr>
                <a:defRPr/>
              </a:pPr>
              <a:t>23.04.2017</a:t>
            </a:fld>
            <a:endParaRPr lang="pl-PL"/>
          </a:p>
        </p:txBody>
      </p:sp>
      <p:sp>
        <p:nvSpPr>
          <p:cNvPr id="4" name="Symbol zastępczy stopki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l-PL"/>
          </a:p>
        </p:txBody>
      </p:sp>
      <p:sp>
        <p:nvSpPr>
          <p:cNvPr id="5" name="Symbol zastępczy numeru slajdu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BC6340F-97D9-47D8-AD23-D64E543C0267}"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634678"/>
            <a:ext cx="8219256" cy="633412"/>
          </a:xfrm>
        </p:spPr>
        <p:txBody>
          <a:bodyPr/>
          <a:lstStyle>
            <a:lvl1pPr>
              <a:defRPr sz="3200"/>
            </a:lvl1pPr>
          </a:lstStyle>
          <a:p>
            <a:r>
              <a:rPr lang="pl-PL" dirty="0" smtClean="0"/>
              <a:t>Kliknij, aby edytować styl</a:t>
            </a:r>
            <a:endParaRPr lang="pl-PL" dirty="0"/>
          </a:p>
        </p:txBody>
      </p:sp>
      <p:sp>
        <p:nvSpPr>
          <p:cNvPr id="3" name="Symbol zastępczy zawartości 2"/>
          <p:cNvSpPr>
            <a:spLocks noGrp="1"/>
          </p:cNvSpPr>
          <p:nvPr>
            <p:ph idx="1"/>
          </p:nvPr>
        </p:nvSpPr>
        <p:spPr>
          <a:xfrm>
            <a:off x="457200" y="1844824"/>
            <a:ext cx="8229600" cy="4281339"/>
          </a:xfrm>
        </p:spPr>
        <p:txBody>
          <a:bodyPr/>
          <a:lstStyle>
            <a:lvl4pPr>
              <a:defRPr sz="1600"/>
            </a:lvl4pPr>
            <a:lvl5pPr>
              <a:defRPr sz="1400"/>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9" name="Symbol zastępczy tekstu 2"/>
          <p:cNvSpPr>
            <a:spLocks noGrp="1"/>
          </p:cNvSpPr>
          <p:nvPr>
            <p:ph type="body" idx="13"/>
          </p:nvPr>
        </p:nvSpPr>
        <p:spPr>
          <a:xfrm>
            <a:off x="454292" y="1340768"/>
            <a:ext cx="8222164" cy="504056"/>
          </a:xfrm>
        </p:spPr>
        <p:txBody>
          <a:bodyPr/>
          <a:lstStyle>
            <a:lvl1pPr marL="0" indent="0">
              <a:buNone/>
              <a:defRPr sz="24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smtClean="0"/>
              <a:t>Kliknij, aby edytować style wzorca tekstu</a:t>
            </a:r>
          </a:p>
        </p:txBody>
      </p:sp>
      <p:sp>
        <p:nvSpPr>
          <p:cNvPr id="5" name="Symbol zastępczy daty 3"/>
          <p:cNvSpPr>
            <a:spLocks noGrp="1"/>
          </p:cNvSpPr>
          <p:nvPr>
            <p:ph type="dt" sz="half" idx="14"/>
          </p:nvPr>
        </p:nvSpPr>
        <p:spPr>
          <a:xfrm>
            <a:off x="457200" y="6356350"/>
            <a:ext cx="2133600" cy="365125"/>
          </a:xfrm>
          <a:prstGeom prst="rect">
            <a:avLst/>
          </a:prstGeom>
        </p:spPr>
        <p:txBody>
          <a:bodyPr/>
          <a:lstStyle>
            <a:lvl1pPr>
              <a:defRPr/>
            </a:lvl1pPr>
          </a:lstStyle>
          <a:p>
            <a:pPr>
              <a:defRPr/>
            </a:pPr>
            <a:fld id="{A36A1B1C-0E12-4744-B1F8-11E773D3EA07}" type="datetimeFigureOut">
              <a:rPr lang="pl-PL">
                <a:solidFill>
                  <a:prstClr val="black">
                    <a:tint val="75000"/>
                  </a:prstClr>
                </a:solidFill>
              </a:rPr>
              <a:pPr>
                <a:defRPr/>
              </a:pPr>
              <a:t>23.04.2017</a:t>
            </a:fld>
            <a:endParaRPr lang="pl-PL" dirty="0">
              <a:solidFill>
                <a:prstClr val="black">
                  <a:tint val="75000"/>
                </a:prstClr>
              </a:solidFill>
            </a:endParaRPr>
          </a:p>
        </p:txBody>
      </p:sp>
      <p:sp>
        <p:nvSpPr>
          <p:cNvPr id="6" name="Symbol zastępczy stopki 4"/>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6"/>
          </p:nvPr>
        </p:nvSpPr>
        <p:spPr>
          <a:xfrm>
            <a:off x="6553200" y="6356350"/>
            <a:ext cx="2133600" cy="365125"/>
          </a:xfrm>
          <a:prstGeom prst="rect">
            <a:avLst/>
          </a:prstGeom>
        </p:spPr>
        <p:txBody>
          <a:bodyPr/>
          <a:lstStyle>
            <a:lvl1pPr>
              <a:defRPr/>
            </a:lvl1pPr>
          </a:lstStyle>
          <a:p>
            <a:pPr>
              <a:defRPr/>
            </a:pPr>
            <a:fld id="{7F8936B6-05B8-4F91-B591-4469DFF03E34}" type="slidenum">
              <a:rPr lang="pl-PL">
                <a:solidFill>
                  <a:prstClr val="black">
                    <a:tint val="75000"/>
                  </a:prstClr>
                </a:solidFill>
              </a:rPr>
              <a:pPr>
                <a:defRPr/>
              </a:pPr>
              <a:t>‹#›</a:t>
            </a:fld>
            <a:endParaRPr lang="pl-PL" dirty="0">
              <a:solidFill>
                <a:prstClr val="black">
                  <a:tint val="75000"/>
                </a:prstClr>
              </a:solidFill>
            </a:endParaRPr>
          </a:p>
        </p:txBody>
      </p:sp>
    </p:spTree>
    <p:extLst>
      <p:ext uri="{BB962C8B-B14F-4D97-AF65-F5344CB8AC3E}">
        <p14:creationId xmlns:p14="http://schemas.microsoft.com/office/powerpoint/2010/main" val="14005406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634679"/>
            <a:ext cx="8219256" cy="633412"/>
          </a:xfrm>
        </p:spPr>
        <p:txBody>
          <a:bodyPr/>
          <a:lstStyle>
            <a:lvl1pPr>
              <a:defRPr sz="3200"/>
            </a:lvl1pPr>
          </a:lstStyle>
          <a:p>
            <a:r>
              <a:rPr lang="pl-PL" dirty="0" smtClean="0"/>
              <a:t>Kliknij, aby edytować styl</a:t>
            </a:r>
            <a:endParaRPr lang="pl-PL" dirty="0"/>
          </a:p>
        </p:txBody>
      </p:sp>
      <p:sp>
        <p:nvSpPr>
          <p:cNvPr id="3" name="Symbol zastępczy zawartości 2"/>
          <p:cNvSpPr>
            <a:spLocks noGrp="1"/>
          </p:cNvSpPr>
          <p:nvPr>
            <p:ph idx="1"/>
          </p:nvPr>
        </p:nvSpPr>
        <p:spPr>
          <a:xfrm>
            <a:off x="457200" y="1844825"/>
            <a:ext cx="8229600" cy="4281339"/>
          </a:xfrm>
        </p:spPr>
        <p:txBody>
          <a:bodyPr/>
          <a:lstStyle>
            <a:lvl4pPr>
              <a:defRPr sz="1600"/>
            </a:lvl4pPr>
            <a:lvl5pPr>
              <a:defRPr sz="1400"/>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9" name="Symbol zastępczy tekstu 2"/>
          <p:cNvSpPr>
            <a:spLocks noGrp="1"/>
          </p:cNvSpPr>
          <p:nvPr>
            <p:ph type="body" idx="13"/>
          </p:nvPr>
        </p:nvSpPr>
        <p:spPr>
          <a:xfrm>
            <a:off x="454293" y="1340769"/>
            <a:ext cx="8222164" cy="504056"/>
          </a:xfrm>
        </p:spPr>
        <p:txBody>
          <a:bodyPr/>
          <a:lstStyle>
            <a:lvl1pPr marL="0" indent="0">
              <a:buNone/>
              <a:defRPr sz="24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smtClean="0"/>
              <a:t>Kliknij, aby edytować style wzorca tekstu</a:t>
            </a:r>
          </a:p>
        </p:txBody>
      </p:sp>
      <p:sp>
        <p:nvSpPr>
          <p:cNvPr id="5" name="Symbol zastępczy daty 3"/>
          <p:cNvSpPr>
            <a:spLocks noGrp="1"/>
          </p:cNvSpPr>
          <p:nvPr>
            <p:ph type="dt" sz="half" idx="14"/>
          </p:nvPr>
        </p:nvSpPr>
        <p:spPr>
          <a:xfrm>
            <a:off x="457200" y="6356350"/>
            <a:ext cx="2133600" cy="365125"/>
          </a:xfrm>
          <a:prstGeom prst="rect">
            <a:avLst/>
          </a:prstGeom>
        </p:spPr>
        <p:txBody>
          <a:bodyPr/>
          <a:lstStyle>
            <a:lvl1pPr>
              <a:defRPr/>
            </a:lvl1pPr>
          </a:lstStyle>
          <a:p>
            <a:pPr>
              <a:defRPr/>
            </a:pPr>
            <a:fld id="{A36A1B1C-0E12-4744-B1F8-11E773D3EA07}" type="datetimeFigureOut">
              <a:rPr lang="pl-PL">
                <a:solidFill>
                  <a:prstClr val="black">
                    <a:tint val="75000"/>
                  </a:prstClr>
                </a:solidFill>
              </a:rPr>
              <a:pPr>
                <a:defRPr/>
              </a:pPr>
              <a:t>23.04.2017</a:t>
            </a:fld>
            <a:endParaRPr lang="pl-PL" dirty="0">
              <a:solidFill>
                <a:prstClr val="black">
                  <a:tint val="75000"/>
                </a:prstClr>
              </a:solidFill>
            </a:endParaRPr>
          </a:p>
        </p:txBody>
      </p:sp>
      <p:sp>
        <p:nvSpPr>
          <p:cNvPr id="6" name="Symbol zastępczy stopki 4"/>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6"/>
          </p:nvPr>
        </p:nvSpPr>
        <p:spPr>
          <a:xfrm>
            <a:off x="6553200" y="6356350"/>
            <a:ext cx="2133600" cy="365125"/>
          </a:xfrm>
          <a:prstGeom prst="rect">
            <a:avLst/>
          </a:prstGeom>
        </p:spPr>
        <p:txBody>
          <a:bodyPr/>
          <a:lstStyle>
            <a:lvl1pPr>
              <a:defRPr/>
            </a:lvl1pPr>
          </a:lstStyle>
          <a:p>
            <a:pPr>
              <a:defRPr/>
            </a:pPr>
            <a:fld id="{7F8936B6-05B8-4F91-B591-4469DFF03E34}" type="slidenum">
              <a:rPr lang="pl-PL">
                <a:solidFill>
                  <a:prstClr val="black">
                    <a:tint val="75000"/>
                  </a:prstClr>
                </a:solidFill>
              </a:rPr>
              <a:pPr>
                <a:defRPr/>
              </a:pPr>
              <a:t>‹#›</a:t>
            </a:fld>
            <a:endParaRPr lang="pl-PL" dirty="0">
              <a:solidFill>
                <a:prstClr val="black">
                  <a:tint val="75000"/>
                </a:prstClr>
              </a:solidFill>
            </a:endParaRPr>
          </a:p>
        </p:txBody>
      </p:sp>
    </p:spTree>
    <p:extLst>
      <p:ext uri="{BB962C8B-B14F-4D97-AF65-F5344CB8AC3E}">
        <p14:creationId xmlns:p14="http://schemas.microsoft.com/office/powerpoint/2010/main" val="14005406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7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634679"/>
            <a:ext cx="8219256" cy="633412"/>
          </a:xfrm>
        </p:spPr>
        <p:txBody>
          <a:bodyPr/>
          <a:lstStyle>
            <a:lvl1pPr>
              <a:defRPr sz="3200"/>
            </a:lvl1pPr>
          </a:lstStyle>
          <a:p>
            <a:r>
              <a:rPr lang="pl-PL" dirty="0" smtClean="0"/>
              <a:t>Kliknij, aby edytować styl</a:t>
            </a:r>
            <a:endParaRPr lang="pl-PL" dirty="0"/>
          </a:p>
        </p:txBody>
      </p:sp>
      <p:sp>
        <p:nvSpPr>
          <p:cNvPr id="3" name="Symbol zastępczy zawartości 2"/>
          <p:cNvSpPr>
            <a:spLocks noGrp="1"/>
          </p:cNvSpPr>
          <p:nvPr>
            <p:ph idx="1"/>
          </p:nvPr>
        </p:nvSpPr>
        <p:spPr>
          <a:xfrm>
            <a:off x="457200" y="1844825"/>
            <a:ext cx="8229600" cy="4281339"/>
          </a:xfrm>
        </p:spPr>
        <p:txBody>
          <a:bodyPr/>
          <a:lstStyle>
            <a:lvl4pPr>
              <a:defRPr sz="1600"/>
            </a:lvl4pPr>
            <a:lvl5pPr>
              <a:defRPr sz="1400"/>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9" name="Symbol zastępczy tekstu 2"/>
          <p:cNvSpPr>
            <a:spLocks noGrp="1"/>
          </p:cNvSpPr>
          <p:nvPr>
            <p:ph type="body" idx="13"/>
          </p:nvPr>
        </p:nvSpPr>
        <p:spPr>
          <a:xfrm>
            <a:off x="454293" y="1340769"/>
            <a:ext cx="8222164" cy="504056"/>
          </a:xfrm>
        </p:spPr>
        <p:txBody>
          <a:bodyPr/>
          <a:lstStyle>
            <a:lvl1pPr marL="0" indent="0">
              <a:buNone/>
              <a:defRPr sz="24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smtClean="0"/>
              <a:t>Kliknij, aby edytować style wzorca tekstu</a:t>
            </a:r>
          </a:p>
        </p:txBody>
      </p:sp>
      <p:sp>
        <p:nvSpPr>
          <p:cNvPr id="5" name="Symbol zastępczy daty 3"/>
          <p:cNvSpPr>
            <a:spLocks noGrp="1"/>
          </p:cNvSpPr>
          <p:nvPr>
            <p:ph type="dt" sz="half" idx="14"/>
          </p:nvPr>
        </p:nvSpPr>
        <p:spPr>
          <a:xfrm>
            <a:off x="457200" y="6356350"/>
            <a:ext cx="2133600" cy="365125"/>
          </a:xfrm>
          <a:prstGeom prst="rect">
            <a:avLst/>
          </a:prstGeom>
        </p:spPr>
        <p:txBody>
          <a:bodyPr/>
          <a:lstStyle>
            <a:lvl1pPr>
              <a:defRPr/>
            </a:lvl1pPr>
          </a:lstStyle>
          <a:p>
            <a:pPr>
              <a:defRPr/>
            </a:pPr>
            <a:fld id="{A36A1B1C-0E12-4744-B1F8-11E773D3EA07}" type="datetimeFigureOut">
              <a:rPr lang="pl-PL">
                <a:solidFill>
                  <a:prstClr val="black">
                    <a:tint val="75000"/>
                  </a:prstClr>
                </a:solidFill>
              </a:rPr>
              <a:pPr>
                <a:defRPr/>
              </a:pPr>
              <a:t>23.04.2017</a:t>
            </a:fld>
            <a:endParaRPr lang="pl-PL" dirty="0">
              <a:solidFill>
                <a:prstClr val="black">
                  <a:tint val="75000"/>
                </a:prstClr>
              </a:solidFill>
            </a:endParaRPr>
          </a:p>
        </p:txBody>
      </p:sp>
      <p:sp>
        <p:nvSpPr>
          <p:cNvPr id="6" name="Symbol zastępczy stopki 4"/>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6"/>
          </p:nvPr>
        </p:nvSpPr>
        <p:spPr>
          <a:xfrm>
            <a:off x="6553200" y="6356350"/>
            <a:ext cx="2133600" cy="365125"/>
          </a:xfrm>
          <a:prstGeom prst="rect">
            <a:avLst/>
          </a:prstGeom>
        </p:spPr>
        <p:txBody>
          <a:bodyPr/>
          <a:lstStyle>
            <a:lvl1pPr>
              <a:defRPr/>
            </a:lvl1pPr>
          </a:lstStyle>
          <a:p>
            <a:pPr>
              <a:defRPr/>
            </a:pPr>
            <a:fld id="{7F8936B6-05B8-4F91-B591-4469DFF03E34}" type="slidenum">
              <a:rPr lang="pl-PL">
                <a:solidFill>
                  <a:prstClr val="black">
                    <a:tint val="75000"/>
                  </a:prstClr>
                </a:solidFill>
              </a:rPr>
              <a:pPr>
                <a:defRPr/>
              </a:pPr>
              <a:t>‹#›</a:t>
            </a:fld>
            <a:endParaRPr lang="pl-PL" dirty="0">
              <a:solidFill>
                <a:prstClr val="black">
                  <a:tint val="75000"/>
                </a:prstClr>
              </a:solidFill>
            </a:endParaRPr>
          </a:p>
        </p:txBody>
      </p:sp>
    </p:spTree>
    <p:extLst>
      <p:ext uri="{BB962C8B-B14F-4D97-AF65-F5344CB8AC3E}">
        <p14:creationId xmlns:p14="http://schemas.microsoft.com/office/powerpoint/2010/main" val="14005406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0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634679"/>
            <a:ext cx="8219256" cy="633412"/>
          </a:xfrm>
        </p:spPr>
        <p:txBody>
          <a:bodyPr/>
          <a:lstStyle>
            <a:lvl1pPr>
              <a:defRPr sz="3200"/>
            </a:lvl1pPr>
          </a:lstStyle>
          <a:p>
            <a:r>
              <a:rPr lang="pl-PL" dirty="0" smtClean="0"/>
              <a:t>Kliknij, aby edytować styl</a:t>
            </a:r>
            <a:endParaRPr lang="pl-PL" dirty="0"/>
          </a:p>
        </p:txBody>
      </p:sp>
      <p:sp>
        <p:nvSpPr>
          <p:cNvPr id="3" name="Symbol zastępczy zawartości 2"/>
          <p:cNvSpPr>
            <a:spLocks noGrp="1"/>
          </p:cNvSpPr>
          <p:nvPr>
            <p:ph idx="1"/>
          </p:nvPr>
        </p:nvSpPr>
        <p:spPr>
          <a:xfrm>
            <a:off x="457200" y="1844825"/>
            <a:ext cx="8229600" cy="4281339"/>
          </a:xfrm>
        </p:spPr>
        <p:txBody>
          <a:bodyPr/>
          <a:lstStyle>
            <a:lvl4pPr>
              <a:defRPr sz="1600"/>
            </a:lvl4pPr>
            <a:lvl5pPr>
              <a:defRPr sz="1400"/>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9" name="Symbol zastępczy tekstu 2"/>
          <p:cNvSpPr>
            <a:spLocks noGrp="1"/>
          </p:cNvSpPr>
          <p:nvPr>
            <p:ph type="body" idx="13"/>
          </p:nvPr>
        </p:nvSpPr>
        <p:spPr>
          <a:xfrm>
            <a:off x="454293" y="1340769"/>
            <a:ext cx="8222164" cy="504056"/>
          </a:xfrm>
        </p:spPr>
        <p:txBody>
          <a:bodyPr/>
          <a:lstStyle>
            <a:lvl1pPr marL="0" indent="0">
              <a:buNone/>
              <a:defRPr sz="24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smtClean="0"/>
              <a:t>Kliknij, aby edytować style wzorca tekstu</a:t>
            </a:r>
          </a:p>
        </p:txBody>
      </p:sp>
      <p:sp>
        <p:nvSpPr>
          <p:cNvPr id="5" name="Symbol zastępczy daty 3"/>
          <p:cNvSpPr>
            <a:spLocks noGrp="1"/>
          </p:cNvSpPr>
          <p:nvPr>
            <p:ph type="dt" sz="half" idx="14"/>
          </p:nvPr>
        </p:nvSpPr>
        <p:spPr>
          <a:xfrm>
            <a:off x="457200" y="6356350"/>
            <a:ext cx="2133600" cy="365125"/>
          </a:xfrm>
          <a:prstGeom prst="rect">
            <a:avLst/>
          </a:prstGeom>
        </p:spPr>
        <p:txBody>
          <a:bodyPr/>
          <a:lstStyle>
            <a:lvl1pPr>
              <a:defRPr/>
            </a:lvl1pPr>
          </a:lstStyle>
          <a:p>
            <a:pPr>
              <a:defRPr/>
            </a:pPr>
            <a:fld id="{A36A1B1C-0E12-4744-B1F8-11E773D3EA07}" type="datetimeFigureOut">
              <a:rPr lang="pl-PL">
                <a:solidFill>
                  <a:prstClr val="black">
                    <a:tint val="75000"/>
                  </a:prstClr>
                </a:solidFill>
              </a:rPr>
              <a:pPr>
                <a:defRPr/>
              </a:pPr>
              <a:t>23.04.2017</a:t>
            </a:fld>
            <a:endParaRPr lang="pl-PL" dirty="0">
              <a:solidFill>
                <a:prstClr val="black">
                  <a:tint val="75000"/>
                </a:prstClr>
              </a:solidFill>
            </a:endParaRPr>
          </a:p>
        </p:txBody>
      </p:sp>
      <p:sp>
        <p:nvSpPr>
          <p:cNvPr id="6" name="Symbol zastępczy stopki 4"/>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6"/>
          </p:nvPr>
        </p:nvSpPr>
        <p:spPr>
          <a:xfrm>
            <a:off x="6553200" y="6356350"/>
            <a:ext cx="2133600" cy="365125"/>
          </a:xfrm>
          <a:prstGeom prst="rect">
            <a:avLst/>
          </a:prstGeom>
        </p:spPr>
        <p:txBody>
          <a:bodyPr/>
          <a:lstStyle>
            <a:lvl1pPr>
              <a:defRPr/>
            </a:lvl1pPr>
          </a:lstStyle>
          <a:p>
            <a:pPr>
              <a:defRPr/>
            </a:pPr>
            <a:fld id="{7F8936B6-05B8-4F91-B591-4469DFF03E34}" type="slidenum">
              <a:rPr lang="pl-PL">
                <a:solidFill>
                  <a:prstClr val="black">
                    <a:tint val="75000"/>
                  </a:prstClr>
                </a:solidFill>
              </a:rPr>
              <a:pPr>
                <a:defRPr/>
              </a:pPr>
              <a:t>‹#›</a:t>
            </a:fld>
            <a:endParaRPr lang="pl-PL" dirty="0">
              <a:solidFill>
                <a:prstClr val="black">
                  <a:tint val="75000"/>
                </a:prstClr>
              </a:solidFill>
            </a:endParaRPr>
          </a:p>
        </p:txBody>
      </p:sp>
    </p:spTree>
    <p:extLst>
      <p:ext uri="{BB962C8B-B14F-4D97-AF65-F5344CB8AC3E}">
        <p14:creationId xmlns:p14="http://schemas.microsoft.com/office/powerpoint/2010/main" val="1400540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pPr/>
              <a:t>23.04.2017</a:t>
            </a:fld>
            <a:endParaRPr lang="pl-PL"/>
          </a:p>
        </p:txBody>
      </p:sp>
      <p:sp>
        <p:nvSpPr>
          <p:cNvPr id="4" name="Symbol zastępczy stopki 3"/>
          <p:cNvSpPr>
            <a:spLocks noGrp="1"/>
          </p:cNvSpPr>
          <p:nvPr>
            <p:ph type="ftr" sz="quarter" idx="11"/>
          </p:nvPr>
        </p:nvSpPr>
        <p:spPr>
          <a:xfrm>
            <a:off x="3124200" y="6356350"/>
            <a:ext cx="2895600" cy="365125"/>
          </a:xfrm>
          <a:prstGeom prst="rect">
            <a:avLst/>
          </a:prstGeom>
        </p:spPr>
        <p:txBody>
          <a:bodyPr/>
          <a:lstStyle/>
          <a:p>
            <a:endParaRPr lang="pl-PL"/>
          </a:p>
        </p:txBody>
      </p:sp>
      <p:sp>
        <p:nvSpPr>
          <p:cNvPr id="5" name="Symbol zastępczy numeru slajdu 4"/>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pPr/>
              <a:t>‹#›</a:t>
            </a:fld>
            <a:endParaRPr lang="pl-P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1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634679"/>
            <a:ext cx="8219256" cy="633412"/>
          </a:xfrm>
        </p:spPr>
        <p:txBody>
          <a:bodyPr/>
          <a:lstStyle>
            <a:lvl1pPr>
              <a:defRPr sz="3200"/>
            </a:lvl1pPr>
          </a:lstStyle>
          <a:p>
            <a:r>
              <a:rPr lang="pl-PL" dirty="0" smtClean="0"/>
              <a:t>Kliknij, aby edytować styl</a:t>
            </a:r>
            <a:endParaRPr lang="pl-PL" dirty="0"/>
          </a:p>
        </p:txBody>
      </p:sp>
      <p:sp>
        <p:nvSpPr>
          <p:cNvPr id="3" name="Symbol zastępczy zawartości 2"/>
          <p:cNvSpPr>
            <a:spLocks noGrp="1"/>
          </p:cNvSpPr>
          <p:nvPr>
            <p:ph idx="1"/>
          </p:nvPr>
        </p:nvSpPr>
        <p:spPr>
          <a:xfrm>
            <a:off x="457200" y="1844825"/>
            <a:ext cx="8229600" cy="4281339"/>
          </a:xfrm>
        </p:spPr>
        <p:txBody>
          <a:bodyPr/>
          <a:lstStyle>
            <a:lvl4pPr>
              <a:defRPr sz="1600"/>
            </a:lvl4pPr>
            <a:lvl5pPr>
              <a:defRPr sz="1400"/>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9" name="Symbol zastępczy tekstu 2"/>
          <p:cNvSpPr>
            <a:spLocks noGrp="1"/>
          </p:cNvSpPr>
          <p:nvPr>
            <p:ph type="body" idx="13"/>
          </p:nvPr>
        </p:nvSpPr>
        <p:spPr>
          <a:xfrm>
            <a:off x="454293" y="1340769"/>
            <a:ext cx="8222164" cy="504056"/>
          </a:xfrm>
        </p:spPr>
        <p:txBody>
          <a:bodyPr/>
          <a:lstStyle>
            <a:lvl1pPr marL="0" indent="0">
              <a:buNone/>
              <a:defRPr sz="24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smtClean="0"/>
              <a:t>Kliknij, aby edytować style wzorca tekstu</a:t>
            </a:r>
          </a:p>
        </p:txBody>
      </p:sp>
      <p:sp>
        <p:nvSpPr>
          <p:cNvPr id="5" name="Symbol zastępczy daty 3"/>
          <p:cNvSpPr>
            <a:spLocks noGrp="1"/>
          </p:cNvSpPr>
          <p:nvPr>
            <p:ph type="dt" sz="half" idx="14"/>
          </p:nvPr>
        </p:nvSpPr>
        <p:spPr>
          <a:xfrm>
            <a:off x="457200" y="6356350"/>
            <a:ext cx="2133600" cy="365125"/>
          </a:xfrm>
          <a:prstGeom prst="rect">
            <a:avLst/>
          </a:prstGeom>
        </p:spPr>
        <p:txBody>
          <a:bodyPr/>
          <a:lstStyle>
            <a:lvl1pPr>
              <a:defRPr/>
            </a:lvl1pPr>
          </a:lstStyle>
          <a:p>
            <a:pPr>
              <a:defRPr/>
            </a:pPr>
            <a:fld id="{A36A1B1C-0E12-4744-B1F8-11E773D3EA07}" type="datetimeFigureOut">
              <a:rPr lang="pl-PL">
                <a:solidFill>
                  <a:prstClr val="black">
                    <a:tint val="75000"/>
                  </a:prstClr>
                </a:solidFill>
              </a:rPr>
              <a:pPr>
                <a:defRPr/>
              </a:pPr>
              <a:t>23.04.2017</a:t>
            </a:fld>
            <a:endParaRPr lang="pl-PL" dirty="0">
              <a:solidFill>
                <a:prstClr val="black">
                  <a:tint val="75000"/>
                </a:prstClr>
              </a:solidFill>
            </a:endParaRPr>
          </a:p>
        </p:txBody>
      </p:sp>
      <p:sp>
        <p:nvSpPr>
          <p:cNvPr id="6" name="Symbol zastępczy stopki 4"/>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6"/>
          </p:nvPr>
        </p:nvSpPr>
        <p:spPr>
          <a:xfrm>
            <a:off x="6553200" y="6356350"/>
            <a:ext cx="2133600" cy="365125"/>
          </a:xfrm>
          <a:prstGeom prst="rect">
            <a:avLst/>
          </a:prstGeom>
        </p:spPr>
        <p:txBody>
          <a:bodyPr/>
          <a:lstStyle>
            <a:lvl1pPr>
              <a:defRPr/>
            </a:lvl1pPr>
          </a:lstStyle>
          <a:p>
            <a:pPr>
              <a:defRPr/>
            </a:pPr>
            <a:fld id="{7F8936B6-05B8-4F91-B591-4469DFF03E34}" type="slidenum">
              <a:rPr lang="pl-PL">
                <a:solidFill>
                  <a:prstClr val="black">
                    <a:tint val="75000"/>
                  </a:prstClr>
                </a:solidFill>
              </a:rPr>
              <a:pPr>
                <a:defRPr/>
              </a:pPr>
              <a:t>‹#›</a:t>
            </a:fld>
            <a:endParaRPr lang="pl-PL" dirty="0">
              <a:solidFill>
                <a:prstClr val="black">
                  <a:tint val="75000"/>
                </a:prstClr>
              </a:solidFill>
            </a:endParaRPr>
          </a:p>
        </p:txBody>
      </p:sp>
    </p:spTree>
    <p:extLst>
      <p:ext uri="{BB962C8B-B14F-4D97-AF65-F5344CB8AC3E}">
        <p14:creationId xmlns:p14="http://schemas.microsoft.com/office/powerpoint/2010/main" val="14005406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2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634679"/>
            <a:ext cx="8219256" cy="633412"/>
          </a:xfrm>
        </p:spPr>
        <p:txBody>
          <a:bodyPr/>
          <a:lstStyle>
            <a:lvl1pPr>
              <a:defRPr sz="3200"/>
            </a:lvl1pPr>
          </a:lstStyle>
          <a:p>
            <a:r>
              <a:rPr lang="pl-PL" dirty="0" smtClean="0"/>
              <a:t>Kliknij, aby edytować styl</a:t>
            </a:r>
            <a:endParaRPr lang="pl-PL" dirty="0"/>
          </a:p>
        </p:txBody>
      </p:sp>
      <p:sp>
        <p:nvSpPr>
          <p:cNvPr id="3" name="Symbol zastępczy zawartości 2"/>
          <p:cNvSpPr>
            <a:spLocks noGrp="1"/>
          </p:cNvSpPr>
          <p:nvPr>
            <p:ph idx="1"/>
          </p:nvPr>
        </p:nvSpPr>
        <p:spPr>
          <a:xfrm>
            <a:off x="457200" y="1844825"/>
            <a:ext cx="8229600" cy="4281339"/>
          </a:xfrm>
        </p:spPr>
        <p:txBody>
          <a:bodyPr/>
          <a:lstStyle>
            <a:lvl4pPr>
              <a:defRPr sz="1600"/>
            </a:lvl4pPr>
            <a:lvl5pPr>
              <a:defRPr sz="1400"/>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9" name="Symbol zastępczy tekstu 2"/>
          <p:cNvSpPr>
            <a:spLocks noGrp="1"/>
          </p:cNvSpPr>
          <p:nvPr>
            <p:ph type="body" idx="13"/>
          </p:nvPr>
        </p:nvSpPr>
        <p:spPr>
          <a:xfrm>
            <a:off x="454293" y="1340769"/>
            <a:ext cx="8222164" cy="504056"/>
          </a:xfrm>
        </p:spPr>
        <p:txBody>
          <a:bodyPr/>
          <a:lstStyle>
            <a:lvl1pPr marL="0" indent="0">
              <a:buNone/>
              <a:defRPr sz="24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smtClean="0"/>
              <a:t>Kliknij, aby edytować style wzorca tekstu</a:t>
            </a:r>
          </a:p>
        </p:txBody>
      </p:sp>
      <p:sp>
        <p:nvSpPr>
          <p:cNvPr id="5" name="Symbol zastępczy daty 3"/>
          <p:cNvSpPr>
            <a:spLocks noGrp="1"/>
          </p:cNvSpPr>
          <p:nvPr>
            <p:ph type="dt" sz="half" idx="14"/>
          </p:nvPr>
        </p:nvSpPr>
        <p:spPr>
          <a:xfrm>
            <a:off x="457200" y="6356350"/>
            <a:ext cx="2133600" cy="365125"/>
          </a:xfrm>
          <a:prstGeom prst="rect">
            <a:avLst/>
          </a:prstGeom>
        </p:spPr>
        <p:txBody>
          <a:bodyPr/>
          <a:lstStyle>
            <a:lvl1pPr>
              <a:defRPr/>
            </a:lvl1pPr>
          </a:lstStyle>
          <a:p>
            <a:pPr>
              <a:defRPr/>
            </a:pPr>
            <a:fld id="{A36A1B1C-0E12-4744-B1F8-11E773D3EA07}" type="datetimeFigureOut">
              <a:rPr lang="pl-PL">
                <a:solidFill>
                  <a:prstClr val="black">
                    <a:tint val="75000"/>
                  </a:prstClr>
                </a:solidFill>
              </a:rPr>
              <a:pPr>
                <a:defRPr/>
              </a:pPr>
              <a:t>23.04.2017</a:t>
            </a:fld>
            <a:endParaRPr lang="pl-PL" dirty="0">
              <a:solidFill>
                <a:prstClr val="black">
                  <a:tint val="75000"/>
                </a:prstClr>
              </a:solidFill>
            </a:endParaRPr>
          </a:p>
        </p:txBody>
      </p:sp>
      <p:sp>
        <p:nvSpPr>
          <p:cNvPr id="6" name="Symbol zastępczy stopki 4"/>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6"/>
          </p:nvPr>
        </p:nvSpPr>
        <p:spPr>
          <a:xfrm>
            <a:off x="6553200" y="6356350"/>
            <a:ext cx="2133600" cy="365125"/>
          </a:xfrm>
          <a:prstGeom prst="rect">
            <a:avLst/>
          </a:prstGeom>
        </p:spPr>
        <p:txBody>
          <a:bodyPr/>
          <a:lstStyle>
            <a:lvl1pPr>
              <a:defRPr/>
            </a:lvl1pPr>
          </a:lstStyle>
          <a:p>
            <a:pPr>
              <a:defRPr/>
            </a:pPr>
            <a:fld id="{7F8936B6-05B8-4F91-B591-4469DFF03E34}" type="slidenum">
              <a:rPr lang="pl-PL">
                <a:solidFill>
                  <a:prstClr val="black">
                    <a:tint val="75000"/>
                  </a:prstClr>
                </a:solidFill>
              </a:rPr>
              <a:pPr>
                <a:defRPr/>
              </a:pPr>
              <a:t>‹#›</a:t>
            </a:fld>
            <a:endParaRPr lang="pl-PL" dirty="0">
              <a:solidFill>
                <a:prstClr val="black">
                  <a:tint val="75000"/>
                </a:prstClr>
              </a:solidFill>
            </a:endParaRPr>
          </a:p>
        </p:txBody>
      </p:sp>
    </p:spTree>
    <p:extLst>
      <p:ext uri="{BB962C8B-B14F-4D97-AF65-F5344CB8AC3E}">
        <p14:creationId xmlns:p14="http://schemas.microsoft.com/office/powerpoint/2010/main" val="14005406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1_Slajd tytułowy">
    <p:spTree>
      <p:nvGrpSpPr>
        <p:cNvPr id="1" name=""/>
        <p:cNvGrpSpPr/>
        <p:nvPr/>
      </p:nvGrpSpPr>
      <p:grpSpPr>
        <a:xfrm>
          <a:off x="0" y="0"/>
          <a:ext cx="0" cy="0"/>
          <a:chOff x="0" y="0"/>
          <a:chExt cx="0" cy="0"/>
        </a:xfrm>
      </p:grpSpPr>
      <p:pic>
        <p:nvPicPr>
          <p:cNvPr id="4" name="Obraz 1"/>
          <p:cNvPicPr>
            <a:picLocks noChangeAspect="1"/>
          </p:cNvPicPr>
          <p:nvPr userDrawn="1"/>
        </p:nvPicPr>
        <p:blipFill>
          <a:blip r:embed="rId2" cstate="print"/>
          <a:srcRect/>
          <a:stretch>
            <a:fillRect/>
          </a:stretch>
        </p:blipFill>
        <p:spPr bwMode="auto">
          <a:xfrm>
            <a:off x="0" y="1"/>
            <a:ext cx="9144000" cy="4778375"/>
          </a:xfrm>
          <a:prstGeom prst="rect">
            <a:avLst/>
          </a:prstGeom>
          <a:noFill/>
          <a:ln w="9525">
            <a:noFill/>
            <a:miter lim="800000"/>
            <a:headEnd/>
            <a:tailEnd/>
          </a:ln>
        </p:spPr>
      </p:pic>
      <p:sp>
        <p:nvSpPr>
          <p:cNvPr id="218114" name="Rectangle 2"/>
          <p:cNvSpPr>
            <a:spLocks noGrp="1" noChangeArrowheads="1"/>
          </p:cNvSpPr>
          <p:nvPr>
            <p:ph type="ctrTitle"/>
          </p:nvPr>
        </p:nvSpPr>
        <p:spPr>
          <a:xfrm>
            <a:off x="684213" y="4941888"/>
            <a:ext cx="7772400" cy="792162"/>
          </a:xfrm>
        </p:spPr>
        <p:txBody>
          <a:bodyPr/>
          <a:lstStyle>
            <a:lvl1pPr>
              <a:defRPr sz="3200" smtClean="0"/>
            </a:lvl1pPr>
          </a:lstStyle>
          <a:p>
            <a:r>
              <a:rPr lang="pl-PL" smtClean="0"/>
              <a:t>Kliknij, aby edytować styl wzorca tytułu</a:t>
            </a:r>
          </a:p>
        </p:txBody>
      </p:sp>
      <p:sp>
        <p:nvSpPr>
          <p:cNvPr id="218115" name="Rectangle 3"/>
          <p:cNvSpPr>
            <a:spLocks noGrp="1" noChangeArrowheads="1"/>
          </p:cNvSpPr>
          <p:nvPr>
            <p:ph type="subTitle" idx="1"/>
          </p:nvPr>
        </p:nvSpPr>
        <p:spPr>
          <a:xfrm>
            <a:off x="1403351" y="6021389"/>
            <a:ext cx="6400800" cy="576262"/>
          </a:xfrm>
        </p:spPr>
        <p:txBody>
          <a:bodyPr/>
          <a:lstStyle>
            <a:lvl1pPr marL="0" indent="0" algn="ctr">
              <a:buFontTx/>
              <a:buNone/>
              <a:defRPr sz="2000" smtClean="0"/>
            </a:lvl1pPr>
          </a:lstStyle>
          <a:p>
            <a:r>
              <a:rPr lang="pl-PL" smtClean="0"/>
              <a:t>Kliknij, aby edytować styl wzorca podtytułu</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6"/>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pPr/>
              <a:t>23.04.2017</a:t>
            </a:fld>
            <a:endParaRPr lang="pl-PL"/>
          </a:p>
        </p:txBody>
      </p:sp>
      <p:sp>
        <p:nvSpPr>
          <p:cNvPr id="3" name="Symbol zastępczy stopki 2"/>
          <p:cNvSpPr>
            <a:spLocks noGrp="1"/>
          </p:cNvSpPr>
          <p:nvPr>
            <p:ph type="ftr" sz="quarter" idx="11"/>
          </p:nvPr>
        </p:nvSpPr>
        <p:spPr>
          <a:xfrm>
            <a:off x="3124200" y="6356350"/>
            <a:ext cx="2895600" cy="365125"/>
          </a:xfrm>
          <a:prstGeom prst="rect">
            <a:avLst/>
          </a:prstGeom>
        </p:spPr>
        <p:txBody>
          <a:bodyPr/>
          <a:lstStyle/>
          <a:p>
            <a:endParaRPr lang="pl-PL"/>
          </a:p>
        </p:txBody>
      </p:sp>
      <p:sp>
        <p:nvSpPr>
          <p:cNvPr id="4" name="Symbol zastępczy numeru slajdu 3"/>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pPr/>
              <a:t>‹#›</a:t>
            </a:fld>
            <a:endParaRPr lang="pl-P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1"/>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smtClean="0"/>
          </a:p>
        </p:txBody>
      </p:sp>
      <p:sp>
        <p:nvSpPr>
          <p:cNvPr id="4" name="Symbol zastępczy tekstu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9"/>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39"/>
            <a:ext cx="8229600" cy="58515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abeli 2"/>
          <p:cNvSpPr>
            <a:spLocks noGrp="1"/>
          </p:cNvSpPr>
          <p:nvPr>
            <p:ph type="tbl" idx="1"/>
          </p:nvPr>
        </p:nvSpPr>
        <p:spPr>
          <a:xfrm>
            <a:off x="457200" y="1600201"/>
            <a:ext cx="8229600" cy="4525963"/>
          </a:xfrm>
        </p:spPr>
        <p:txBody>
          <a:bodyPr/>
          <a:lstStyle/>
          <a:p>
            <a:pPr lvl="0"/>
            <a:endParaRPr lang="pl-P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AndTx" preserve="1">
  <p:cSld name="Tytuł, zawartość i tekst">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68313" y="1628775"/>
            <a:ext cx="4038600" cy="42481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659313" y="1628775"/>
            <a:ext cx="4038600" cy="42481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lajd tytułowy">
    <p:spTree>
      <p:nvGrpSpPr>
        <p:cNvPr id="1" name=""/>
        <p:cNvGrpSpPr/>
        <p:nvPr/>
      </p:nvGrpSpPr>
      <p:grpSpPr>
        <a:xfrm>
          <a:off x="0" y="0"/>
          <a:ext cx="0" cy="0"/>
          <a:chOff x="0" y="0"/>
          <a:chExt cx="0" cy="0"/>
        </a:xfrm>
      </p:grpSpPr>
      <p:pic>
        <p:nvPicPr>
          <p:cNvPr id="7" name="Obraz 6" descr="Między Ludźmi 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01290" y="476672"/>
            <a:ext cx="3705225" cy="1323975"/>
          </a:xfrm>
          <a:prstGeom prst="rect">
            <a:avLst/>
          </a:prstGeom>
          <a:noFill/>
        </p:spPr>
      </p:pic>
      <p:pic>
        <p:nvPicPr>
          <p:cNvPr id="8" name="Obraz 7" descr="logo_ministe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37745" y="439569"/>
            <a:ext cx="2809875" cy="1405255"/>
          </a:xfrm>
          <a:prstGeom prst="rect">
            <a:avLst/>
          </a:prstGeom>
          <a:noFill/>
        </p:spPr>
      </p:pic>
      <p:pic>
        <p:nvPicPr>
          <p:cNvPr id="9" name="Picture 2" descr="C:\Users\Kurs\Desktop\logo_falochron.jpg"/>
          <p:cNvPicPr>
            <a:picLocks noChangeAspect="1" noChangeArrowheads="1"/>
          </p:cNvPicPr>
          <p:nvPr userDrawn="1"/>
        </p:nvPicPr>
        <p:blipFill>
          <a:blip r:embed="rId4" cstate="print"/>
          <a:srcRect/>
          <a:stretch>
            <a:fillRect/>
          </a:stretch>
        </p:blipFill>
        <p:spPr bwMode="auto">
          <a:xfrm>
            <a:off x="7452320" y="5369172"/>
            <a:ext cx="1484423" cy="868140"/>
          </a:xfrm>
          <a:prstGeom prst="rect">
            <a:avLst/>
          </a:prstGeom>
          <a:noFill/>
        </p:spPr>
      </p:pic>
      <p:sp>
        <p:nvSpPr>
          <p:cNvPr id="10" name="Podtytuł 2"/>
          <p:cNvSpPr txBox="1">
            <a:spLocks/>
          </p:cNvSpPr>
          <p:nvPr userDrawn="1"/>
        </p:nvSpPr>
        <p:spPr>
          <a:xfrm>
            <a:off x="395536" y="4941168"/>
            <a:ext cx="6912768" cy="1728192"/>
          </a:xfrm>
          <a:prstGeom prst="rect">
            <a:avLst/>
          </a:prstGeom>
        </p:spPr>
        <p:txBody>
          <a:bodyPr vert="horz" lIns="91440" tIns="45720" rIns="91440" bIns="45720"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defRPr/>
            </a:pPr>
            <a:r>
              <a:rPr lang="pl-PL" dirty="0" smtClean="0">
                <a:solidFill>
                  <a:srgbClr val="EEECE1">
                    <a:lumMod val="25000"/>
                  </a:srgbClr>
                </a:solidFill>
              </a:rPr>
              <a:t>Projekt </a:t>
            </a:r>
            <a:r>
              <a:rPr lang="pl-PL" i="1" dirty="0" smtClean="0">
                <a:solidFill>
                  <a:srgbClr val="EEECE1">
                    <a:lumMod val="25000"/>
                  </a:srgbClr>
                </a:solidFill>
              </a:rPr>
              <a:t>Falochron</a:t>
            </a:r>
            <a:r>
              <a:rPr lang="pl-PL" dirty="0" smtClean="0">
                <a:solidFill>
                  <a:srgbClr val="EEECE1">
                    <a:lumMod val="25000"/>
                  </a:srgbClr>
                </a:solidFill>
              </a:rPr>
              <a:t> jest finansowany ze środków otrzymanych z Ministerstwa Edukacji Narodowej w ramach otwartego konkursu ofert na realizację zadania publicznego pt. </a:t>
            </a:r>
            <a:r>
              <a:rPr lang="pl-PL" b="1" dirty="0" smtClean="0">
                <a:solidFill>
                  <a:srgbClr val="EEECE1">
                    <a:lumMod val="25000"/>
                  </a:srgbClr>
                </a:solidFill>
                <a:latin typeface="Arial" pitchFamily="34" charset="0"/>
                <a:cs typeface="Arial" pitchFamily="34" charset="0"/>
              </a:rPr>
              <a:t>Środowiskowy program profilaktyki jako systemowe rozwiązania w środowisku lokalnym ukierunkowane na wspomaganie ucznia w radzeniu sobie </a:t>
            </a:r>
            <a:br>
              <a:rPr lang="pl-PL" b="1" dirty="0" smtClean="0">
                <a:solidFill>
                  <a:srgbClr val="EEECE1">
                    <a:lumMod val="25000"/>
                  </a:srgbClr>
                </a:solidFill>
                <a:latin typeface="Arial" pitchFamily="34" charset="0"/>
                <a:cs typeface="Arial" pitchFamily="34" charset="0"/>
              </a:rPr>
            </a:br>
            <a:r>
              <a:rPr lang="pl-PL" b="1" dirty="0" smtClean="0">
                <a:solidFill>
                  <a:srgbClr val="EEECE1">
                    <a:lumMod val="25000"/>
                  </a:srgbClr>
                </a:solidFill>
                <a:latin typeface="Arial" pitchFamily="34" charset="0"/>
                <a:cs typeface="Arial" pitchFamily="34" charset="0"/>
              </a:rPr>
              <a:t>z trudnościami  zagrażającymi prawidłowemu rozwojowi i zdrowemu życiu. Uruchamianie lokalnych zasobów instytucjonalnych i ludzkich dla wspierania szkół w prowadzeniu skutecznych działań wychowawczych i profilaktycznych</a:t>
            </a:r>
            <a:r>
              <a:rPr lang="pl-PL" dirty="0" smtClean="0">
                <a:solidFill>
                  <a:srgbClr val="EEECE1">
                    <a:lumMod val="25000"/>
                  </a:srgbClr>
                </a:solidFill>
              </a:rPr>
              <a:t>.</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pPr/>
              <a:t>23.04.2017</a:t>
            </a:fld>
            <a:endParaRPr lang="pl-PL"/>
          </a:p>
        </p:txBody>
      </p:sp>
      <p:sp>
        <p:nvSpPr>
          <p:cNvPr id="6" name="Symbol zastępczy stopki 5"/>
          <p:cNvSpPr>
            <a:spLocks noGrp="1"/>
          </p:cNvSpPr>
          <p:nvPr>
            <p:ph type="ftr" sz="quarter" idx="11"/>
          </p:nvPr>
        </p:nvSpPr>
        <p:spPr>
          <a:xfrm>
            <a:off x="3124200" y="6356350"/>
            <a:ext cx="2895600" cy="365125"/>
          </a:xfrm>
          <a:prstGeom prst="rect">
            <a:avLst/>
          </a:prstGeom>
        </p:spPr>
        <p:txBody>
          <a:bodyPr/>
          <a:lstStyle/>
          <a:p>
            <a:endParaRPr lang="pl-PL"/>
          </a:p>
        </p:txBody>
      </p:sp>
      <p:sp>
        <p:nvSpPr>
          <p:cNvPr id="7" name="Symbol zastępczy numeru slajdu 6"/>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pPr/>
              <a:t>‹#›</a:t>
            </a:fld>
            <a:endParaRPr lang="pl-P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8" name="Symbol zastępczy stopki 7"/>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9" name="Symbol zastępczy numeru slajdu 8"/>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4" name="Symbol zastępczy stopki 3"/>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5" name="Symbol zastępczy numeru slajdu 4"/>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3" name="Symbol zastępczy stopki 2"/>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4" name="Symbol zastępczy numeru slajdu 3"/>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6" name="Symbol zastępczy stopki 5"/>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7" name="Symbol zastępczy numeru slajdu 6"/>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6" name="Symbol zastępczy stopki 5"/>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7" name="Symbol zastępczy numeru slajdu 6"/>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66221E02-25CB-4963-84BC-0813985E7D90}" type="datetimeFigureOut">
              <a:rPr lang="pl-PL" smtClean="0">
                <a:solidFill>
                  <a:prstClr val="black"/>
                </a:solidFill>
              </a:rPr>
              <a:pPr/>
              <a:t>23.04.2017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p>
            <a:fld id="{589B7C76-EFF2-4CD8-A475-4750F11B4BC6}" type="slidenum">
              <a:rPr lang="pl-PL" smtClean="0">
                <a:solidFill>
                  <a:prstClr val="black"/>
                </a:solidFill>
              </a:rPr>
              <a:pPr/>
              <a:t>‹#›</a:t>
            </a:fld>
            <a:endParaRPr lang="pl-PL">
              <a:solidFill>
                <a:prstClr val="black"/>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1_Slajd tytułowy">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2306687"/>
          </a:xfrm>
        </p:spPr>
        <p:txBody>
          <a:bodyPr/>
          <a:lstStyle/>
          <a:p>
            <a:r>
              <a:rPr lang="pl-PL" dirty="0" smtClean="0"/>
              <a:t>Kliknij, aby edytować styl</a:t>
            </a:r>
            <a:endParaRPr lang="pl-PL" dirty="0"/>
          </a:p>
        </p:txBody>
      </p:sp>
      <p:sp>
        <p:nvSpPr>
          <p:cNvPr id="3" name="Podtytuł 2"/>
          <p:cNvSpPr>
            <a:spLocks noGrp="1"/>
          </p:cNvSpPr>
          <p:nvPr>
            <p:ph type="subTitle" idx="1" hasCustomPrompt="1"/>
          </p:nvPr>
        </p:nvSpPr>
        <p:spPr>
          <a:xfrm>
            <a:off x="683568" y="4869160"/>
            <a:ext cx="6552728" cy="1584176"/>
          </a:xfr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Projekt </a:t>
            </a:r>
            <a:r>
              <a:rPr lang="pl-PL" i="1" dirty="0" smtClean="0"/>
              <a:t>Falochron</a:t>
            </a:r>
            <a:r>
              <a:rPr lang="pl-PL" dirty="0" smtClean="0"/>
              <a:t> jest finansowany ze środków otrzymanych z Ministerstwa Edukacji Narodowej w ramach otwartego konkursu ofert na realizację zadania publicznego pt. </a:t>
            </a:r>
            <a:r>
              <a:rPr lang="pl-PL" i="1" dirty="0" smtClean="0"/>
              <a:t>Środowiskowy program profilaktyki jako systemowe rozwiązania w środowisku lokalnym ukierunkowane na wspomaganie ucznia w radzeniu sobie z trudnościami  zagrażającymi prawidłowemu rozwojowi i zdrowemu życiu. Uruchamianie lokalnych zasobów instytucjonalnych i ludzkich dla wspierania szkół w prowadzeniu skutecznych działań wychowawczych i profilaktycznych</a:t>
            </a:r>
            <a:r>
              <a:rPr lang="pl-PL" dirty="0" smtClean="0"/>
              <a:t>.</a:t>
            </a:r>
          </a:p>
        </p:txBody>
      </p:sp>
      <p:pic>
        <p:nvPicPr>
          <p:cNvPr id="1026" name="Picture 2" descr="C:\Users\Kurs\Desktop\logo_falochron.jpg"/>
          <p:cNvPicPr>
            <a:picLocks noChangeAspect="1" noChangeArrowheads="1"/>
          </p:cNvPicPr>
          <p:nvPr userDrawn="1"/>
        </p:nvPicPr>
        <p:blipFill>
          <a:blip r:embed="rId2" cstate="print"/>
          <a:srcRect/>
          <a:stretch>
            <a:fillRect/>
          </a:stretch>
        </p:blipFill>
        <p:spPr bwMode="auto">
          <a:xfrm>
            <a:off x="7452320" y="5297164"/>
            <a:ext cx="1484423" cy="868140"/>
          </a:xfrm>
          <a:prstGeom prst="rect">
            <a:avLst/>
          </a:prstGeom>
          <a:noFill/>
        </p:spPr>
      </p:pic>
      <p:pic>
        <p:nvPicPr>
          <p:cNvPr id="8" name="Obraz 7" descr="Między Ludźmi Logo.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01290" y="476672"/>
            <a:ext cx="3705225" cy="1323975"/>
          </a:xfrm>
          <a:prstGeom prst="rect">
            <a:avLst/>
          </a:prstGeom>
          <a:noFill/>
        </p:spPr>
      </p:pic>
      <p:pic>
        <p:nvPicPr>
          <p:cNvPr id="9" name="Obraz 8" descr="logo_ministe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37745" y="439569"/>
            <a:ext cx="2809875" cy="1405255"/>
          </a:xfrm>
          <a:prstGeom prst="rect">
            <a:avLst/>
          </a:prstGeom>
          <a:noFill/>
        </p:spPr>
      </p:pic>
    </p:spTree>
    <p:extLst>
      <p:ext uri="{BB962C8B-B14F-4D97-AF65-F5344CB8AC3E}">
        <p14:creationId xmlns:p14="http://schemas.microsoft.com/office/powerpoint/2010/main" val="374902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theme" Target="../theme/theme5.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theme" Target="../theme/theme6.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1.jpe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image" Target="../media/image6.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image" Target="../media/image5.png"/><Relationship Id="rId2" Type="http://schemas.openxmlformats.org/officeDocument/2006/relationships/slideLayout" Target="../slideLayouts/slideLayout101.xml"/><Relationship Id="rId16" Type="http://schemas.openxmlformats.org/officeDocument/2006/relationships/theme" Target="../theme/theme8.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6" Type="http://schemas.openxmlformats.org/officeDocument/2006/relationships/theme" Target="../theme/theme9.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pic>
        <p:nvPicPr>
          <p:cNvPr id="8" name="Picture 2" descr="C:\Users\Kurs\Desktop\logo_falochron.jpg"/>
          <p:cNvPicPr>
            <a:picLocks noChangeAspect="1" noChangeArrowheads="1"/>
          </p:cNvPicPr>
          <p:nvPr userDrawn="1"/>
        </p:nvPicPr>
        <p:blipFill>
          <a:blip r:embed="rId14" cstate="print"/>
          <a:srcRect/>
          <a:stretch>
            <a:fillRect/>
          </a:stretch>
        </p:blipFill>
        <p:spPr bwMode="auto">
          <a:xfrm>
            <a:off x="7596336" y="5949280"/>
            <a:ext cx="1484423" cy="86814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pic>
        <p:nvPicPr>
          <p:cNvPr id="8" name="Picture 2" descr="C:\Users\Kurs\Desktop\logo_falochron.jpg"/>
          <p:cNvPicPr>
            <a:picLocks noChangeAspect="1" noChangeArrowheads="1"/>
          </p:cNvPicPr>
          <p:nvPr userDrawn="1"/>
        </p:nvPicPr>
        <p:blipFill>
          <a:blip r:embed="rId15" cstate="print"/>
          <a:srcRect/>
          <a:stretch>
            <a:fillRect/>
          </a:stretch>
        </p:blipFill>
        <p:spPr bwMode="auto">
          <a:xfrm>
            <a:off x="7596336" y="5949280"/>
            <a:ext cx="1484423" cy="868140"/>
          </a:xfrm>
          <a:prstGeom prst="rect">
            <a:avLst/>
          </a:prstGeom>
          <a:noFill/>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pic>
        <p:nvPicPr>
          <p:cNvPr id="8" name="Picture 2" descr="C:\Users\Kurs\Desktop\logo_falochron.jpg"/>
          <p:cNvPicPr>
            <a:picLocks noChangeAspect="1" noChangeArrowheads="1"/>
          </p:cNvPicPr>
          <p:nvPr userDrawn="1"/>
        </p:nvPicPr>
        <p:blipFill>
          <a:blip r:embed="rId15" cstate="print"/>
          <a:srcRect/>
          <a:stretch>
            <a:fillRect/>
          </a:stretch>
        </p:blipFill>
        <p:spPr bwMode="auto">
          <a:xfrm>
            <a:off x="7596336" y="5949280"/>
            <a:ext cx="1484423" cy="868140"/>
          </a:xfrm>
          <a:prstGeom prst="rect">
            <a:avLst/>
          </a:prstGeom>
          <a:noFill/>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pic>
        <p:nvPicPr>
          <p:cNvPr id="8" name="Picture 2" descr="C:\Users\Kurs\Desktop\logo_falochron.jpg"/>
          <p:cNvPicPr>
            <a:picLocks noChangeAspect="1" noChangeArrowheads="1"/>
          </p:cNvPicPr>
          <p:nvPr userDrawn="1"/>
        </p:nvPicPr>
        <p:blipFill>
          <a:blip r:embed="rId15" cstate="print"/>
          <a:srcRect/>
          <a:stretch>
            <a:fillRect/>
          </a:stretch>
        </p:blipFill>
        <p:spPr bwMode="auto">
          <a:xfrm>
            <a:off x="7596336" y="5949280"/>
            <a:ext cx="1484423" cy="868140"/>
          </a:xfrm>
          <a:prstGeom prst="rect">
            <a:avLst/>
          </a:prstGeom>
          <a:noFill/>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pic>
        <p:nvPicPr>
          <p:cNvPr id="8" name="Picture 2" descr="C:\Users\Kurs\Desktop\logo_falochron.jpg"/>
          <p:cNvPicPr>
            <a:picLocks noChangeAspect="1" noChangeArrowheads="1"/>
          </p:cNvPicPr>
          <p:nvPr userDrawn="1"/>
        </p:nvPicPr>
        <p:blipFill>
          <a:blip r:embed="rId22" cstate="print"/>
          <a:srcRect/>
          <a:stretch>
            <a:fillRect/>
          </a:stretch>
        </p:blipFill>
        <p:spPr bwMode="auto">
          <a:xfrm>
            <a:off x="7596336" y="5949280"/>
            <a:ext cx="1484423" cy="868140"/>
          </a:xfrm>
          <a:prstGeom prst="rect">
            <a:avLst/>
          </a:prstGeom>
          <a:noFill/>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9" r:id="rId14"/>
    <p:sldLayoutId id="2147483720" r:id="rId15"/>
    <p:sldLayoutId id="2147483721" r:id="rId16"/>
    <p:sldLayoutId id="2147483722" r:id="rId17"/>
    <p:sldLayoutId id="2147483723" r:id="rId18"/>
    <p:sldLayoutId id="2147483724" r:id="rId19"/>
    <p:sldLayoutId id="2147483725"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468313" y="1628776"/>
            <a:ext cx="8229600" cy="5229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400" b="0"/>
            </a:lvl1pPr>
          </a:lstStyle>
          <a:p>
            <a:pPr fontAlgn="base">
              <a:spcAft>
                <a:spcPct val="0"/>
              </a:spcAft>
              <a:defRPr/>
            </a:pPr>
            <a:endParaRPr lang="pl-PL" dirty="0">
              <a:solidFill>
                <a:srgbClr val="000000"/>
              </a:solidFill>
            </a:endParaRPr>
          </a:p>
        </p:txBody>
      </p:sp>
      <p:sp>
        <p:nvSpPr>
          <p:cNvPr id="1029" name="Rectangle 5"/>
          <p:cNvSpPr>
            <a:spLocks noGrp="1" noChangeArrowheads="1"/>
          </p:cNvSpPr>
          <p:nvPr>
            <p:ph type="ftr" sz="quarter" idx="3"/>
          </p:nvPr>
        </p:nvSpPr>
        <p:spPr bwMode="auto">
          <a:xfrm>
            <a:off x="3132139" y="623728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sz="1400" b="0"/>
            </a:lvl1pPr>
          </a:lstStyle>
          <a:p>
            <a:pPr fontAlgn="base">
              <a:spcAft>
                <a:spcPct val="0"/>
              </a:spcAft>
              <a:defRPr/>
            </a:pPr>
            <a:endParaRPr lang="pl-PL"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Lst>
  <p:hf sldNum="0"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cs typeface="Arial" charset="0"/>
        </a:defRPr>
      </a:lvl2pPr>
      <a:lvl3pPr algn="ctr" rtl="0" eaLnBrk="0" fontAlgn="base" hangingPunct="0">
        <a:spcBef>
          <a:spcPct val="0"/>
        </a:spcBef>
        <a:spcAft>
          <a:spcPct val="0"/>
        </a:spcAft>
        <a:defRPr sz="3600">
          <a:solidFill>
            <a:schemeClr val="tx2"/>
          </a:solidFill>
          <a:latin typeface="Arial" charset="0"/>
          <a:cs typeface="Arial" charset="0"/>
        </a:defRPr>
      </a:lvl3pPr>
      <a:lvl4pPr algn="ctr" rtl="0" eaLnBrk="0" fontAlgn="base" hangingPunct="0">
        <a:spcBef>
          <a:spcPct val="0"/>
        </a:spcBef>
        <a:spcAft>
          <a:spcPct val="0"/>
        </a:spcAft>
        <a:defRPr sz="3600">
          <a:solidFill>
            <a:schemeClr val="tx2"/>
          </a:solidFill>
          <a:latin typeface="Arial" charset="0"/>
          <a:cs typeface="Arial" charset="0"/>
        </a:defRPr>
      </a:lvl4pPr>
      <a:lvl5pPr algn="ctr" rtl="0" eaLnBrk="0" fontAlgn="base" hangingPunct="0">
        <a:spcBef>
          <a:spcPct val="0"/>
        </a:spcBef>
        <a:spcAft>
          <a:spcPct val="0"/>
        </a:spcAft>
        <a:defRPr sz="36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pic>
        <p:nvPicPr>
          <p:cNvPr id="8" name="Picture 2" descr="C:\Users\Kurs\Desktop\logo_falochron.jpg"/>
          <p:cNvPicPr>
            <a:picLocks noChangeAspect="1" noChangeArrowheads="1"/>
          </p:cNvPicPr>
          <p:nvPr userDrawn="1"/>
        </p:nvPicPr>
        <p:blipFill>
          <a:blip r:embed="rId15" cstate="print"/>
          <a:srcRect/>
          <a:stretch>
            <a:fillRect/>
          </a:stretch>
        </p:blipFill>
        <p:spPr bwMode="auto">
          <a:xfrm>
            <a:off x="7596336" y="5949280"/>
            <a:ext cx="1484423" cy="868140"/>
          </a:xfrm>
          <a:prstGeom prst="rect">
            <a:avLst/>
          </a:prstGeom>
          <a:noFill/>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dirty="0" smtClean="0"/>
              <a:t>Kliknij, aby edytować styl wzorca tytułu</a:t>
            </a:r>
          </a:p>
        </p:txBody>
      </p:sp>
      <p:sp>
        <p:nvSpPr>
          <p:cNvPr id="8195" name="Rectangle 3"/>
          <p:cNvSpPr>
            <a:spLocks noGrp="1" noChangeArrowheads="1"/>
          </p:cNvSpPr>
          <p:nvPr>
            <p:ph type="body" idx="1"/>
          </p:nvPr>
        </p:nvSpPr>
        <p:spPr bwMode="auto">
          <a:xfrm>
            <a:off x="468313" y="1628775"/>
            <a:ext cx="8229600" cy="4248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dirty="0" smtClean="0"/>
              <a:t>Kliknij, aby edytować style wzorca tekstu</a:t>
            </a:r>
          </a:p>
          <a:p>
            <a:pPr lvl="1"/>
            <a:r>
              <a:rPr lang="pl-PL" altLang="pl-PL" dirty="0" smtClean="0"/>
              <a:t>Drugi poziom</a:t>
            </a:r>
          </a:p>
          <a:p>
            <a:pPr lvl="2"/>
            <a:r>
              <a:rPr lang="pl-PL" altLang="pl-PL" dirty="0" smtClean="0"/>
              <a:t>Trzeci poziom</a:t>
            </a:r>
          </a:p>
          <a:p>
            <a:pPr lvl="3"/>
            <a:r>
              <a:rPr lang="pl-PL" altLang="pl-PL" dirty="0" smtClean="0"/>
              <a:t>Czwarty poziom</a:t>
            </a:r>
          </a:p>
          <a:p>
            <a:pPr lvl="4"/>
            <a:r>
              <a:rPr lang="pl-PL" altLang="pl-PL" dirty="0"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400" b="0"/>
            </a:lvl1pPr>
          </a:lstStyle>
          <a:p>
            <a:pPr fontAlgn="base">
              <a:spcAft>
                <a:spcPct val="0"/>
              </a:spcAft>
              <a:defRPr/>
            </a:pPr>
            <a:fld id="{BEC9E87C-96C2-4FA2-8C2C-1154FE795CE1}" type="datetimeFigureOut">
              <a:rPr lang="pl-PL" altLang="pl-PL">
                <a:solidFill>
                  <a:srgbClr val="000000"/>
                </a:solidFill>
              </a:rPr>
              <a:pPr fontAlgn="base">
                <a:spcAft>
                  <a:spcPct val="0"/>
                </a:spcAft>
                <a:defRPr/>
              </a:pPr>
              <a:t>23.04.2017</a:t>
            </a:fld>
            <a:endParaRPr lang="pl-PL" altLang="pl-PL" dirty="0">
              <a:solidFill>
                <a:srgbClr val="000000"/>
              </a:solidFill>
            </a:endParaRPr>
          </a:p>
        </p:txBody>
      </p:sp>
      <p:sp>
        <p:nvSpPr>
          <p:cNvPr id="1029" name="Rectangle 5"/>
          <p:cNvSpPr>
            <a:spLocks noGrp="1" noChangeArrowheads="1"/>
          </p:cNvSpPr>
          <p:nvPr>
            <p:ph type="ftr" sz="quarter" idx="3"/>
          </p:nvPr>
        </p:nvSpPr>
        <p:spPr bwMode="auto">
          <a:xfrm>
            <a:off x="3132139" y="623728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sz="1400" b="0" dirty="0"/>
            </a:lvl1pPr>
          </a:lstStyle>
          <a:p>
            <a:pPr fontAlgn="base">
              <a:spcAft>
                <a:spcPct val="0"/>
              </a:spcAft>
              <a:defRPr/>
            </a:pPr>
            <a:endParaRPr lang="pl-PL" altLang="pl-PL">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1400" b="0" dirty="0"/>
            </a:lvl1pPr>
          </a:lstStyle>
          <a:p>
            <a:pPr fontAlgn="base">
              <a:spcAft>
                <a:spcPct val="0"/>
              </a:spcAft>
              <a:defRPr/>
            </a:pPr>
            <a:endParaRPr lang="pl-PL">
              <a:solidFill>
                <a:srgbClr val="000000"/>
              </a:solidFill>
            </a:endParaRPr>
          </a:p>
        </p:txBody>
      </p:sp>
      <p:pic>
        <p:nvPicPr>
          <p:cNvPr id="8" name="Picture 2" descr="rownanie_pionowe 9"/>
          <p:cNvPicPr>
            <a:picLocks noChangeAspect="1" noChangeArrowheads="1"/>
          </p:cNvPicPr>
          <p:nvPr userDrawn="1"/>
        </p:nvPicPr>
        <p:blipFill>
          <a:blip r:embed="rId17" cstate="print"/>
          <a:srcRect/>
          <a:stretch>
            <a:fillRect/>
          </a:stretch>
        </p:blipFill>
        <p:spPr>
          <a:xfrm>
            <a:off x="35496" y="5913376"/>
            <a:ext cx="1387144" cy="900000"/>
          </a:xfrm>
          <a:prstGeom prst="rect">
            <a:avLst/>
          </a:prstGeom>
          <a:noFill/>
        </p:spPr>
      </p:pic>
      <p:pic>
        <p:nvPicPr>
          <p:cNvPr id="186369" name="Picture 1" descr="C:\Users\Kurs\Documents\Tomek\MEN_konferencja\Obraz2.jpg"/>
          <p:cNvPicPr>
            <a:picLocks noChangeAspect="1" noChangeArrowheads="1"/>
          </p:cNvPicPr>
          <p:nvPr userDrawn="1"/>
        </p:nvPicPr>
        <p:blipFill>
          <a:blip r:embed="rId18" cstate="print"/>
          <a:srcRect/>
          <a:stretch>
            <a:fillRect/>
          </a:stretch>
        </p:blipFill>
        <p:spPr bwMode="auto">
          <a:xfrm>
            <a:off x="1547665" y="5913376"/>
            <a:ext cx="1468015" cy="900000"/>
          </a:xfrm>
          <a:prstGeom prst="rect">
            <a:avLst/>
          </a:prstGeom>
          <a:noFill/>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p:spPr>
        <p:txBody>
          <a:bodyPr vert="horz" wrap="square" lIns="91426" tIns="45713" rIns="91426" bIns="45713"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468313" y="1628777"/>
            <a:ext cx="8229600" cy="5229225"/>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eaLnBrk="1" hangingPunct="1">
              <a:lnSpc>
                <a:spcPct val="100000"/>
              </a:lnSpc>
              <a:spcBef>
                <a:spcPct val="0"/>
              </a:spcBef>
              <a:buFontTx/>
              <a:buNone/>
              <a:defRPr sz="1400" b="0"/>
            </a:lvl1pPr>
          </a:lstStyle>
          <a:p>
            <a:pPr fontAlgn="base">
              <a:spcAft>
                <a:spcPct val="0"/>
              </a:spcAft>
              <a:defRPr/>
            </a:pPr>
            <a:endParaRPr lang="pl-PL" dirty="0">
              <a:solidFill>
                <a:srgbClr val="000000"/>
              </a:solidFill>
            </a:endParaRPr>
          </a:p>
        </p:txBody>
      </p:sp>
      <p:sp>
        <p:nvSpPr>
          <p:cNvPr id="1029" name="Rectangle 5"/>
          <p:cNvSpPr>
            <a:spLocks noGrp="1" noChangeArrowheads="1"/>
          </p:cNvSpPr>
          <p:nvPr>
            <p:ph type="ftr" sz="quarter" idx="3"/>
          </p:nvPr>
        </p:nvSpPr>
        <p:spPr bwMode="auto">
          <a:xfrm>
            <a:off x="3132139" y="6237288"/>
            <a:ext cx="2895600" cy="47625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ctr" eaLnBrk="1" hangingPunct="1">
              <a:lnSpc>
                <a:spcPct val="100000"/>
              </a:lnSpc>
              <a:spcBef>
                <a:spcPct val="0"/>
              </a:spcBef>
              <a:buFontTx/>
              <a:buNone/>
              <a:defRPr sz="1400" b="0"/>
            </a:lvl1pPr>
          </a:lstStyle>
          <a:p>
            <a:pPr fontAlgn="base">
              <a:spcAft>
                <a:spcPct val="0"/>
              </a:spcAft>
              <a:defRPr/>
            </a:pPr>
            <a:endParaRPr lang="pl-PL"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hf sldNum="0"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cs typeface="Arial" charset="0"/>
        </a:defRPr>
      </a:lvl2pPr>
      <a:lvl3pPr algn="ctr" rtl="0" eaLnBrk="0" fontAlgn="base" hangingPunct="0">
        <a:spcBef>
          <a:spcPct val="0"/>
        </a:spcBef>
        <a:spcAft>
          <a:spcPct val="0"/>
        </a:spcAft>
        <a:defRPr sz="3600">
          <a:solidFill>
            <a:schemeClr val="tx2"/>
          </a:solidFill>
          <a:latin typeface="Arial" charset="0"/>
          <a:cs typeface="Arial" charset="0"/>
        </a:defRPr>
      </a:lvl3pPr>
      <a:lvl4pPr algn="ctr" rtl="0" eaLnBrk="0" fontAlgn="base" hangingPunct="0">
        <a:spcBef>
          <a:spcPct val="0"/>
        </a:spcBef>
        <a:spcAft>
          <a:spcPct val="0"/>
        </a:spcAft>
        <a:defRPr sz="3600">
          <a:solidFill>
            <a:schemeClr val="tx2"/>
          </a:solidFill>
          <a:latin typeface="Arial" charset="0"/>
          <a:cs typeface="Arial" charset="0"/>
        </a:defRPr>
      </a:lvl4pPr>
      <a:lvl5pPr algn="ctr" rtl="0" eaLnBrk="0" fontAlgn="base" hangingPunct="0">
        <a:spcBef>
          <a:spcPct val="0"/>
        </a:spcBef>
        <a:spcAft>
          <a:spcPct val="0"/>
        </a:spcAft>
        <a:defRPr sz="3600">
          <a:solidFill>
            <a:schemeClr val="tx2"/>
          </a:solidFill>
          <a:latin typeface="Arial" charset="0"/>
          <a:cs typeface="Arial" charset="0"/>
        </a:defRPr>
      </a:lvl5pPr>
      <a:lvl6pPr marL="457131" algn="ctr" rtl="0" fontAlgn="base">
        <a:spcBef>
          <a:spcPct val="0"/>
        </a:spcBef>
        <a:spcAft>
          <a:spcPct val="0"/>
        </a:spcAft>
        <a:defRPr sz="4400">
          <a:solidFill>
            <a:schemeClr val="tx2"/>
          </a:solidFill>
          <a:latin typeface="Arial" charset="0"/>
          <a:cs typeface="Arial" charset="0"/>
        </a:defRPr>
      </a:lvl6pPr>
      <a:lvl7pPr marL="914263" algn="ctr" rtl="0" fontAlgn="base">
        <a:spcBef>
          <a:spcPct val="0"/>
        </a:spcBef>
        <a:spcAft>
          <a:spcPct val="0"/>
        </a:spcAft>
        <a:defRPr sz="4400">
          <a:solidFill>
            <a:schemeClr val="tx2"/>
          </a:solidFill>
          <a:latin typeface="Arial" charset="0"/>
          <a:cs typeface="Arial" charset="0"/>
        </a:defRPr>
      </a:lvl7pPr>
      <a:lvl8pPr marL="1371394" algn="ctr" rtl="0" fontAlgn="base">
        <a:spcBef>
          <a:spcPct val="0"/>
        </a:spcBef>
        <a:spcAft>
          <a:spcPct val="0"/>
        </a:spcAft>
        <a:defRPr sz="4400">
          <a:solidFill>
            <a:schemeClr val="tx2"/>
          </a:solidFill>
          <a:latin typeface="Arial" charset="0"/>
          <a:cs typeface="Arial" charset="0"/>
        </a:defRPr>
      </a:lvl8pPr>
      <a:lvl9pPr marL="1828525" algn="ctr" rtl="0" fontAlgn="base">
        <a:spcBef>
          <a:spcPct val="0"/>
        </a:spcBef>
        <a:spcAft>
          <a:spcPct val="0"/>
        </a:spcAft>
        <a:defRPr sz="4400">
          <a:solidFill>
            <a:schemeClr val="tx2"/>
          </a:solidFill>
          <a:latin typeface="Arial" charset="0"/>
          <a:cs typeface="Arial" charset="0"/>
        </a:defRPr>
      </a:lvl9pPr>
    </p:titleStyle>
    <p:bodyStyle>
      <a:lvl1pPr marL="342849" indent="-342849" algn="l" rtl="0" eaLnBrk="0" fontAlgn="base" hangingPunct="0">
        <a:spcBef>
          <a:spcPct val="20000"/>
        </a:spcBef>
        <a:spcAft>
          <a:spcPct val="0"/>
        </a:spcAft>
        <a:buChar char="•"/>
        <a:defRPr sz="3200">
          <a:solidFill>
            <a:schemeClr val="tx1"/>
          </a:solidFill>
          <a:latin typeface="+mn-lt"/>
          <a:ea typeface="+mn-ea"/>
          <a:cs typeface="+mn-cs"/>
        </a:defRPr>
      </a:lvl1pPr>
      <a:lvl2pPr marL="742839" indent="-285707" algn="l" rtl="0" eaLnBrk="0" fontAlgn="base" hangingPunct="0">
        <a:spcBef>
          <a:spcPct val="20000"/>
        </a:spcBef>
        <a:spcAft>
          <a:spcPct val="0"/>
        </a:spcAft>
        <a:buChar char="–"/>
        <a:defRPr sz="2800">
          <a:solidFill>
            <a:schemeClr val="tx1"/>
          </a:solidFill>
          <a:latin typeface="+mn-lt"/>
          <a:cs typeface="+mn-cs"/>
        </a:defRPr>
      </a:lvl2pPr>
      <a:lvl3pPr marL="1142829" indent="-228566" algn="l" rtl="0" eaLnBrk="0" fontAlgn="base" hangingPunct="0">
        <a:spcBef>
          <a:spcPct val="20000"/>
        </a:spcBef>
        <a:spcAft>
          <a:spcPct val="0"/>
        </a:spcAft>
        <a:buChar char="•"/>
        <a:defRPr sz="2400">
          <a:solidFill>
            <a:schemeClr val="tx1"/>
          </a:solidFill>
          <a:latin typeface="+mn-lt"/>
          <a:cs typeface="+mn-cs"/>
        </a:defRPr>
      </a:lvl3pPr>
      <a:lvl4pPr marL="1599960" indent="-228566" algn="l" rtl="0" eaLnBrk="0" fontAlgn="base" hangingPunct="0">
        <a:spcBef>
          <a:spcPct val="20000"/>
        </a:spcBef>
        <a:spcAft>
          <a:spcPct val="0"/>
        </a:spcAft>
        <a:buChar char="–"/>
        <a:defRPr sz="2000">
          <a:solidFill>
            <a:schemeClr val="tx1"/>
          </a:solidFill>
          <a:latin typeface="+mn-lt"/>
          <a:cs typeface="+mn-cs"/>
        </a:defRPr>
      </a:lvl4pPr>
      <a:lvl5pPr marL="2057091" indent="-228566" algn="l" rtl="0" eaLnBrk="0" fontAlgn="base" hangingPunct="0">
        <a:spcBef>
          <a:spcPct val="20000"/>
        </a:spcBef>
        <a:spcAft>
          <a:spcPct val="0"/>
        </a:spcAft>
        <a:buChar char="»"/>
        <a:defRPr sz="2000">
          <a:solidFill>
            <a:schemeClr val="tx1"/>
          </a:solidFill>
          <a:latin typeface="+mn-lt"/>
          <a:cs typeface="+mn-cs"/>
        </a:defRPr>
      </a:lvl5pPr>
      <a:lvl6pPr marL="2514223" indent="-228566" algn="l" rtl="0" fontAlgn="base">
        <a:spcBef>
          <a:spcPct val="20000"/>
        </a:spcBef>
        <a:spcAft>
          <a:spcPct val="0"/>
        </a:spcAft>
        <a:buChar char="»"/>
        <a:defRPr sz="2000">
          <a:solidFill>
            <a:schemeClr val="tx1"/>
          </a:solidFill>
          <a:latin typeface="+mn-lt"/>
          <a:cs typeface="+mn-cs"/>
        </a:defRPr>
      </a:lvl6pPr>
      <a:lvl7pPr marL="2971354" indent="-228566" algn="l" rtl="0" fontAlgn="base">
        <a:spcBef>
          <a:spcPct val="20000"/>
        </a:spcBef>
        <a:spcAft>
          <a:spcPct val="0"/>
        </a:spcAft>
        <a:buChar char="»"/>
        <a:defRPr sz="2000">
          <a:solidFill>
            <a:schemeClr val="tx1"/>
          </a:solidFill>
          <a:latin typeface="+mn-lt"/>
          <a:cs typeface="+mn-cs"/>
        </a:defRPr>
      </a:lvl7pPr>
      <a:lvl8pPr marL="3428485" indent="-228566" algn="l" rtl="0" fontAlgn="base">
        <a:spcBef>
          <a:spcPct val="20000"/>
        </a:spcBef>
        <a:spcAft>
          <a:spcPct val="0"/>
        </a:spcAft>
        <a:buChar char="»"/>
        <a:defRPr sz="2000">
          <a:solidFill>
            <a:schemeClr val="tx1"/>
          </a:solidFill>
          <a:latin typeface="+mn-lt"/>
          <a:cs typeface="+mn-cs"/>
        </a:defRPr>
      </a:lvl8pPr>
      <a:lvl9pPr marL="3885617" indent="-228566" algn="l" rtl="0" fontAlgn="base">
        <a:spcBef>
          <a:spcPct val="20000"/>
        </a:spcBef>
        <a:spcAft>
          <a:spcPct val="0"/>
        </a:spcAft>
        <a:buChar char="»"/>
        <a:defRPr sz="2000">
          <a:solidFill>
            <a:schemeClr val="tx1"/>
          </a:solidFill>
          <a:latin typeface="+mn-lt"/>
          <a:cs typeface="+mn-cs"/>
        </a:defRPr>
      </a:lvl9pPr>
    </p:bodyStyle>
    <p:otherStyle>
      <a:defPPr>
        <a:defRPr lang="pl-PL"/>
      </a:defPPr>
      <a:lvl1pPr marL="0" algn="l" defTabSz="914263" rtl="0" eaLnBrk="1" latinLnBrk="0" hangingPunct="1">
        <a:defRPr sz="1800" kern="1200">
          <a:solidFill>
            <a:schemeClr val="tx1"/>
          </a:solidFill>
          <a:latin typeface="+mn-lt"/>
          <a:ea typeface="+mn-ea"/>
          <a:cs typeface="+mn-cs"/>
        </a:defRPr>
      </a:lvl1pPr>
      <a:lvl2pPr marL="457131"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4" algn="l" defTabSz="914263" rtl="0" eaLnBrk="1" latinLnBrk="0" hangingPunct="1">
        <a:defRPr sz="1800" kern="1200">
          <a:solidFill>
            <a:schemeClr val="tx1"/>
          </a:solidFill>
          <a:latin typeface="+mn-lt"/>
          <a:ea typeface="+mn-ea"/>
          <a:cs typeface="+mn-cs"/>
        </a:defRPr>
      </a:lvl4pPr>
      <a:lvl5pPr marL="1828525" algn="l" defTabSz="914263" rtl="0" eaLnBrk="1" latinLnBrk="0" hangingPunct="1">
        <a:defRPr sz="1800" kern="1200">
          <a:solidFill>
            <a:schemeClr val="tx1"/>
          </a:solidFill>
          <a:latin typeface="+mn-lt"/>
          <a:ea typeface="+mn-ea"/>
          <a:cs typeface="+mn-cs"/>
        </a:defRPr>
      </a:lvl5pPr>
      <a:lvl6pPr marL="2285657" algn="l" defTabSz="914263" rtl="0" eaLnBrk="1" latinLnBrk="0" hangingPunct="1">
        <a:defRPr sz="1800" kern="1200">
          <a:solidFill>
            <a:schemeClr val="tx1"/>
          </a:solidFill>
          <a:latin typeface="+mn-lt"/>
          <a:ea typeface="+mn-ea"/>
          <a:cs typeface="+mn-cs"/>
        </a:defRPr>
      </a:lvl6pPr>
      <a:lvl7pPr marL="2742788"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2" algn="l" defTabSz="9142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hyperlink" Target="2.%20awareness%20test-YouTube.mp4" TargetMode="External"/><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Kopia%20BMI%20uczni&#243;w%20G1-1.xls"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5.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5.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5.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4.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4.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6.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0.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5.xml"/></Relationships>
</file>

<file path=ppt/slides/_rels/slide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5.xml"/></Relationships>
</file>

<file path=ppt/slides/_rels/slide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5.xml"/></Relationships>
</file>

<file path=ppt/slides/_rels/slide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5.xml"/></Relationships>
</file>

<file path=ppt/slides/_rels/slide8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Nick%20Vujicic%20do%20ucznio&#769;w%20o%20ne&#808;kaniu%20w%20szkole/Nick%20Vujicic%20do%20ucznio&#769;w%20o%20ne&#808;kaniu%20w%20szkole.mp4" TargetMode="Externa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2.xml"/></Relationships>
</file>

<file path=ppt/slides/_rels/slide9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7.xml.rels><?xml version="1.0" encoding="UTF-8" standalone="yes"?>
<Relationships xmlns="http://schemas.openxmlformats.org/package/2006/relationships"><Relationship Id="rId3" Type="http://schemas.openxmlformats.org/officeDocument/2006/relationships/hyperlink" Target="spot-tv-madrzy-rodzice.mpg" TargetMode="External"/><Relationship Id="rId2" Type="http://schemas.openxmlformats.org/officeDocument/2006/relationships/slideLayout" Target="../slideLayouts/slideLayout12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685800" y="2130425"/>
            <a:ext cx="7772400" cy="2234679"/>
          </a:xfrm>
        </p:spPr>
        <p:txBody>
          <a:bodyPr/>
          <a:lstStyle/>
          <a:p>
            <a:r>
              <a:rPr lang="pl-PL" dirty="0" smtClean="0">
                <a:latin typeface="Arial" charset="0"/>
                <a:cs typeface="Arial" charset="0"/>
              </a:rPr>
              <a:t>Nastolatek z trudnościami </a:t>
            </a: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ytuł 1"/>
          <p:cNvSpPr>
            <a:spLocks noGrp="1"/>
          </p:cNvSpPr>
          <p:nvPr>
            <p:ph type="title"/>
          </p:nvPr>
        </p:nvSpPr>
        <p:spPr/>
        <p:txBody>
          <a:bodyPr/>
          <a:lstStyle/>
          <a:p>
            <a:pPr eaLnBrk="1" hangingPunct="1"/>
            <a:r>
              <a:rPr lang="pl-PL" sz="3200" dirty="0" smtClean="0">
                <a:latin typeface="Arial" charset="0"/>
                <a:cs typeface="Arial" charset="0"/>
              </a:rPr>
              <a:t>Zaburzenia depresyjne - ćwiczenie</a:t>
            </a:r>
          </a:p>
        </p:txBody>
      </p:sp>
      <p:sp>
        <p:nvSpPr>
          <p:cNvPr id="3" name="Symbol zastępczy zawartości 2"/>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pl-PL" dirty="0" smtClean="0"/>
          </a:p>
          <a:p>
            <a:pPr marL="514350" indent="-514350" eaLnBrk="1" fontAlgn="auto" hangingPunct="1">
              <a:spcAft>
                <a:spcPts val="0"/>
              </a:spcAft>
              <a:buFont typeface="Arial" pitchFamily="34" charset="0"/>
              <a:buAutoNum type="arabicPeriod"/>
              <a:defRPr/>
            </a:pPr>
            <a:r>
              <a:rPr lang="pl-PL" sz="2400" dirty="0" smtClean="0">
                <a:latin typeface="Arial" pitchFamily="34" charset="0"/>
                <a:cs typeface="Arial" pitchFamily="34" charset="0"/>
              </a:rPr>
              <a:t>Narysuj symbol depresji</a:t>
            </a:r>
          </a:p>
          <a:p>
            <a:pPr marL="514350" indent="-514350" eaLnBrk="1" fontAlgn="auto" hangingPunct="1">
              <a:spcAft>
                <a:spcPts val="0"/>
              </a:spcAft>
              <a:buFont typeface="Arial" pitchFamily="34" charset="0"/>
              <a:buNone/>
              <a:defRPr/>
            </a:pPr>
            <a:endParaRPr lang="pl-PL" sz="2400" dirty="0" smtClean="0"/>
          </a:p>
          <a:p>
            <a:pPr marL="514350" indent="-514350" eaLnBrk="1" fontAlgn="auto" hangingPunct="1">
              <a:spcAft>
                <a:spcPts val="0"/>
              </a:spcAft>
              <a:buFont typeface="Arial" pitchFamily="34" charset="0"/>
              <a:buNone/>
              <a:defRPr/>
            </a:pPr>
            <a:r>
              <a:rPr lang="pl-PL" sz="2400" dirty="0" smtClean="0">
                <a:latin typeface="Arial" pitchFamily="34" charset="0"/>
                <a:cs typeface="Arial" pitchFamily="34" charset="0"/>
              </a:rPr>
              <a:t>2.   Nadaj tytuł wykonanej przez siebie pracy</a:t>
            </a:r>
          </a:p>
          <a:p>
            <a:pPr marL="514350" indent="-514350" eaLnBrk="1" fontAlgn="auto" hangingPunct="1">
              <a:spcAft>
                <a:spcPts val="0"/>
              </a:spcAft>
              <a:buFont typeface="Arial" pitchFamily="34" charset="0"/>
              <a:buNone/>
              <a:defRPr/>
            </a:pPr>
            <a:endParaRPr lang="pl-PL" sz="2400" dirty="0" smtClean="0"/>
          </a:p>
          <a:p>
            <a:pPr marL="514350" indent="-514350" eaLnBrk="1" fontAlgn="auto" hangingPunct="1">
              <a:spcAft>
                <a:spcPts val="0"/>
              </a:spcAft>
              <a:buFont typeface="Arial" pitchFamily="34" charset="0"/>
              <a:buNone/>
              <a:defRPr/>
            </a:pPr>
            <a:r>
              <a:rPr lang="pl-PL" sz="2400" dirty="0" smtClean="0">
                <a:latin typeface="Arial" pitchFamily="34" charset="0"/>
                <a:cs typeface="Arial" pitchFamily="34" charset="0"/>
              </a:rPr>
              <a:t>3.   Narysuj, co byłoby pierwszym krokiem do wyjścia </a:t>
            </a:r>
          </a:p>
          <a:p>
            <a:pPr marL="514350" indent="-514350" eaLnBrk="1" fontAlgn="auto" hangingPunct="1">
              <a:spcAft>
                <a:spcPts val="0"/>
              </a:spcAft>
              <a:buFont typeface="Arial" pitchFamily="34" charset="0"/>
              <a:buNone/>
              <a:defRPr/>
            </a:pPr>
            <a:r>
              <a:rPr lang="pl-PL" sz="2400" dirty="0" smtClean="0">
                <a:latin typeface="Arial" pitchFamily="34" charset="0"/>
                <a:cs typeface="Arial" pitchFamily="34" charset="0"/>
              </a:rPr>
              <a:t>      z tego stanu</a:t>
            </a:r>
            <a:endParaRPr lang="pl-PL"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ytuł 1"/>
          <p:cNvSpPr>
            <a:spLocks noGrp="1"/>
          </p:cNvSpPr>
          <p:nvPr>
            <p:ph type="title"/>
          </p:nvPr>
        </p:nvSpPr>
        <p:spPr>
          <a:xfrm>
            <a:off x="471488" y="219074"/>
            <a:ext cx="8229600" cy="1625749"/>
          </a:xfrm>
        </p:spPr>
        <p:txBody>
          <a:bodyPr>
            <a:normAutofit/>
          </a:bodyPr>
          <a:lstStyle/>
          <a:p>
            <a:pPr eaLnBrk="1" hangingPunct="1"/>
            <a:r>
              <a:rPr lang="pl-PL" sz="3200" dirty="0" smtClean="0">
                <a:latin typeface="Arial" charset="0"/>
                <a:cs typeface="Arial" charset="0"/>
              </a:rPr>
              <a:t> Czego potrzebuje nastolatek </a:t>
            </a:r>
            <a:br>
              <a:rPr lang="pl-PL" sz="3200" dirty="0" smtClean="0">
                <a:latin typeface="Arial" charset="0"/>
                <a:cs typeface="Arial" charset="0"/>
              </a:rPr>
            </a:br>
            <a:r>
              <a:rPr lang="pl-PL" sz="3200" dirty="0" smtClean="0">
                <a:latin typeface="Arial" charset="0"/>
                <a:cs typeface="Arial" charset="0"/>
              </a:rPr>
              <a:t>(w tym: jakich umiejętności), </a:t>
            </a:r>
            <a:br>
              <a:rPr lang="pl-PL" sz="3200" dirty="0" smtClean="0">
                <a:latin typeface="Arial" charset="0"/>
                <a:cs typeface="Arial" charset="0"/>
              </a:rPr>
            </a:br>
            <a:r>
              <a:rPr lang="pl-PL" sz="3200" dirty="0" smtClean="0">
                <a:latin typeface="Arial" charset="0"/>
                <a:cs typeface="Arial" charset="0"/>
              </a:rPr>
              <a:t>by radzić sobie z trudnościami? </a:t>
            </a:r>
            <a:endParaRPr lang="pl-PL" sz="3200" dirty="0" smtClean="0"/>
          </a:p>
        </p:txBody>
      </p:sp>
      <p:sp>
        <p:nvSpPr>
          <p:cNvPr id="19458" name="Symbol zastępczy zawartości 2"/>
          <p:cNvSpPr>
            <a:spLocks noGrp="1"/>
          </p:cNvSpPr>
          <p:nvPr>
            <p:ph idx="1"/>
          </p:nvPr>
        </p:nvSpPr>
        <p:spPr>
          <a:xfrm>
            <a:off x="457200" y="1916832"/>
            <a:ext cx="8329613" cy="4209331"/>
          </a:xfrm>
        </p:spPr>
        <p:txBody>
          <a:bodyPr anchor="ctr">
            <a:normAutofit/>
          </a:bodyPr>
          <a:lstStyle/>
          <a:p>
            <a:pPr eaLnBrk="1" hangingPunct="1"/>
            <a:r>
              <a:rPr lang="pl-PL" sz="2400" dirty="0" smtClean="0">
                <a:latin typeface="Arial" charset="0"/>
                <a:cs typeface="Arial" charset="0"/>
              </a:rPr>
              <a:t>Więzi z ważnym dorosłym,</a:t>
            </a:r>
          </a:p>
          <a:p>
            <a:pPr eaLnBrk="1" hangingPunct="1"/>
            <a:r>
              <a:rPr lang="pl-PL" sz="2400" dirty="0" smtClean="0">
                <a:latin typeface="Arial" charset="0"/>
                <a:cs typeface="Arial" charset="0"/>
              </a:rPr>
              <a:t>Umiejętności rozpoznawania, nazywania, komunikowania swoich stanów wewnętrznych, doznań, potrzeb, emocji, myśli, doświadczeń</a:t>
            </a:r>
          </a:p>
          <a:p>
            <a:pPr eaLnBrk="1" hangingPunct="1"/>
            <a:r>
              <a:rPr lang="pl-PL" sz="2400" dirty="0" smtClean="0">
                <a:latin typeface="Arial" charset="0"/>
                <a:cs typeface="Arial" charset="0"/>
              </a:rPr>
              <a:t>Umiejętności budowania i podtrzymywania kontaktu </a:t>
            </a:r>
            <a:r>
              <a:rPr lang="pl-PL" sz="2400" i="1" dirty="0" smtClean="0">
                <a:latin typeface="Arial" charset="0"/>
                <a:cs typeface="Arial" charset="0"/>
              </a:rPr>
              <a:t>twarzą w twarz</a:t>
            </a:r>
            <a:endParaRPr lang="pl-PL" sz="2400" dirty="0" smtClean="0">
              <a:latin typeface="Arial" charset="0"/>
              <a:cs typeface="Arial" charset="0"/>
            </a:endParaRPr>
          </a:p>
          <a:p>
            <a:pPr eaLnBrk="1" hangingPunct="1"/>
            <a:r>
              <a:rPr lang="pl-PL" sz="2400" dirty="0" smtClean="0">
                <a:latin typeface="Arial" charset="0"/>
                <a:cs typeface="Arial" charset="0"/>
              </a:rPr>
              <a:t>Umiejętności kontroli impulsów </a:t>
            </a:r>
          </a:p>
          <a:p>
            <a:pPr eaLnBrk="1" hangingPunct="1"/>
            <a:r>
              <a:rPr lang="pl-PL" sz="2400" dirty="0" smtClean="0">
                <a:latin typeface="Arial" charset="0"/>
                <a:cs typeface="Arial" charset="0"/>
              </a:rPr>
              <a:t>Umiejętności pozytywnego radzenia sobie z konfliktem  niezależność – zależność</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smtClean="0"/>
              <a:t>Zespół realizujący</a:t>
            </a:r>
            <a:endParaRPr lang="pl-PL" dirty="0"/>
          </a:p>
        </p:txBody>
      </p:sp>
      <p:sp>
        <p:nvSpPr>
          <p:cNvPr id="8" name="Symbol zastępczy zawartości 7"/>
          <p:cNvSpPr>
            <a:spLocks noGrp="1"/>
          </p:cNvSpPr>
          <p:nvPr>
            <p:ph idx="1"/>
          </p:nvPr>
        </p:nvSpPr>
        <p:spPr/>
        <p:txBody>
          <a:bodyPr anchor="ctr"/>
          <a:lstStyle/>
          <a:p>
            <a:r>
              <a:rPr lang="pl-PL" dirty="0" smtClean="0"/>
              <a:t>Ewa </a:t>
            </a:r>
            <a:r>
              <a:rPr lang="pl-PL" dirty="0" err="1" smtClean="0"/>
              <a:t>Kustwan</a:t>
            </a:r>
            <a:r>
              <a:rPr lang="pl-PL" dirty="0" smtClean="0"/>
              <a:t> Mróz, Magdalena Wieczorek</a:t>
            </a:r>
          </a:p>
          <a:p>
            <a:r>
              <a:rPr lang="pl-PL" dirty="0" smtClean="0"/>
              <a:t>Krystyna Szczęsna-Witkowska, Tomasz Wojtasik</a:t>
            </a:r>
          </a:p>
          <a:p>
            <a:r>
              <a:rPr lang="pl-PL" dirty="0" smtClean="0"/>
              <a:t>Beata </a:t>
            </a:r>
            <a:r>
              <a:rPr lang="pl-PL" dirty="0" err="1" smtClean="0"/>
              <a:t>Birnbach</a:t>
            </a:r>
            <a:r>
              <a:rPr lang="pl-PL" dirty="0" smtClean="0"/>
              <a:t>, Wioleta Baraniak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chorCtr="1"/>
          <a:lstStyle/>
          <a:p>
            <a:pPr eaLnBrk="1" hangingPunct="1"/>
            <a:r>
              <a:rPr lang="pl-PL" altLang="pl-PL" dirty="0" smtClean="0"/>
              <a:t>Dystymia</a:t>
            </a:r>
          </a:p>
        </p:txBody>
      </p:sp>
      <p:sp>
        <p:nvSpPr>
          <p:cNvPr id="14339" name="Rectangle 3"/>
          <p:cNvSpPr>
            <a:spLocks noGrp="1" noChangeArrowheads="1"/>
          </p:cNvSpPr>
          <p:nvPr>
            <p:ph type="body" idx="4294967295"/>
          </p:nvPr>
        </p:nvSpPr>
        <p:spPr/>
        <p:txBody>
          <a:bodyPr/>
          <a:lstStyle/>
          <a:p>
            <a:pPr eaLnBrk="1" hangingPunct="1"/>
            <a:r>
              <a:rPr lang="pl-PL" altLang="pl-PL" sz="2800" dirty="0" smtClean="0"/>
              <a:t>Mniej wyraźna, ale  bardziej chroniczna forma depresji.</a:t>
            </a:r>
          </a:p>
          <a:p>
            <a:pPr eaLnBrk="1" hangingPunct="1"/>
            <a:r>
              <a:rPr lang="pl-PL" altLang="pl-PL" sz="2800" dirty="0" smtClean="0"/>
              <a:t>Jest diagnozowana, kiedy nastrój depresyjny trwa przez przynajmniej jeden rok i jest połączony </a:t>
            </a:r>
            <a:br>
              <a:rPr lang="pl-PL" altLang="pl-PL" sz="2800" dirty="0" smtClean="0"/>
            </a:br>
            <a:r>
              <a:rPr lang="pl-PL" altLang="pl-PL" sz="2800" dirty="0" smtClean="0"/>
              <a:t>z innymi symptomami depresji (przynajmniej </a:t>
            </a:r>
            <a:br>
              <a:rPr lang="pl-PL" altLang="pl-PL" sz="2800" dirty="0" smtClean="0"/>
            </a:br>
            <a:r>
              <a:rPr lang="pl-PL" altLang="pl-PL" sz="2800" dirty="0" smtClean="0"/>
              <a:t>2 objawy).</a:t>
            </a:r>
          </a:p>
          <a:p>
            <a:pPr eaLnBrk="1" hangingPunct="1"/>
            <a:r>
              <a:rPr lang="pl-PL" altLang="pl-PL" sz="2800" dirty="0" smtClean="0"/>
              <a:t>Młodzi ludzie z symptomami dystymii są zagrożeni rozwinięciem się depresji głównej.</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611560" y="765175"/>
            <a:ext cx="7992888" cy="5360988"/>
          </a:xfrm>
        </p:spPr>
        <p:txBody>
          <a:bodyPr anchor="ctr">
            <a:normAutofit/>
          </a:bodyPr>
          <a:lstStyle/>
          <a:p>
            <a:pPr marL="0" indent="0" algn="ctr">
              <a:buNone/>
            </a:pPr>
            <a:r>
              <a:rPr lang="pl-PL" sz="7200" b="1" dirty="0" smtClean="0">
                <a:solidFill>
                  <a:schemeClr val="bg1"/>
                </a:solidFill>
              </a:rPr>
              <a:t>Zachowania autoagresywne</a:t>
            </a:r>
            <a:endParaRPr lang="pl-PL" sz="7200" dirty="0"/>
          </a:p>
        </p:txBody>
      </p:sp>
    </p:spTree>
    <p:extLst>
      <p:ext uri="{BB962C8B-B14F-4D97-AF65-F5344CB8AC3E}">
        <p14:creationId xmlns:p14="http://schemas.microsoft.com/office/powerpoint/2010/main" val="3622908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ytuł 1"/>
          <p:cNvSpPr>
            <a:spLocks noGrp="1"/>
          </p:cNvSpPr>
          <p:nvPr>
            <p:ph type="title"/>
          </p:nvPr>
        </p:nvSpPr>
        <p:spPr>
          <a:xfrm>
            <a:off x="457200" y="274638"/>
            <a:ext cx="8229600" cy="706090"/>
          </a:xfrm>
        </p:spPr>
        <p:txBody>
          <a:bodyPr/>
          <a:lstStyle/>
          <a:p>
            <a:pPr eaLnBrk="1" hangingPunct="1"/>
            <a:r>
              <a:rPr lang="pl-PL" sz="3200" b="1" dirty="0" smtClean="0">
                <a:solidFill>
                  <a:srgbClr val="FF0000"/>
                </a:solidFill>
                <a:latin typeface="Arial" charset="0"/>
                <a:cs typeface="Arial" charset="0"/>
              </a:rPr>
              <a:t>Samookaleczenia - ćwiczenie</a:t>
            </a:r>
          </a:p>
        </p:txBody>
      </p:sp>
      <p:sp>
        <p:nvSpPr>
          <p:cNvPr id="16386" name="Symbol zastępczy zawartości 2"/>
          <p:cNvSpPr>
            <a:spLocks noGrp="1"/>
          </p:cNvSpPr>
          <p:nvPr>
            <p:ph idx="1"/>
          </p:nvPr>
        </p:nvSpPr>
        <p:spPr>
          <a:xfrm>
            <a:off x="457200" y="1052736"/>
            <a:ext cx="8229600" cy="5689377"/>
          </a:xfrm>
        </p:spPr>
        <p:txBody>
          <a:bodyPr anchor="t">
            <a:normAutofit/>
          </a:bodyPr>
          <a:lstStyle/>
          <a:p>
            <a:pPr eaLnBrk="1" hangingPunct="1">
              <a:lnSpc>
                <a:spcPct val="80000"/>
              </a:lnSpc>
              <a:buNone/>
            </a:pPr>
            <a:endParaRPr lang="pl-PL" sz="2800" dirty="0" smtClean="0">
              <a:cs typeface="Arial" charset="0"/>
            </a:endParaRPr>
          </a:p>
          <a:p>
            <a:pPr eaLnBrk="1" hangingPunct="1">
              <a:lnSpc>
                <a:spcPct val="80000"/>
              </a:lnSpc>
              <a:buNone/>
            </a:pPr>
            <a:endParaRPr lang="pl-PL" sz="2800" dirty="0" smtClean="0">
              <a:cs typeface="Arial" charset="0"/>
            </a:endParaRPr>
          </a:p>
          <a:p>
            <a:pPr eaLnBrk="1" hangingPunct="1">
              <a:lnSpc>
                <a:spcPct val="80000"/>
              </a:lnSpc>
              <a:buNone/>
            </a:pPr>
            <a:r>
              <a:rPr lang="pl-PL" sz="2800" dirty="0" smtClean="0">
                <a:cs typeface="Arial" charset="0"/>
              </a:rPr>
              <a:t>Po co młodzież się </a:t>
            </a:r>
            <a:r>
              <a:rPr lang="pl-PL" sz="2800" dirty="0" err="1" smtClean="0">
                <a:cs typeface="Arial" charset="0"/>
              </a:rPr>
              <a:t>samookalecza</a:t>
            </a:r>
            <a:r>
              <a:rPr lang="pl-PL" sz="2800" dirty="0" smtClean="0">
                <a:cs typeface="Arial" charset="0"/>
              </a:rPr>
              <a:t>? </a:t>
            </a:r>
          </a:p>
          <a:p>
            <a:pPr eaLnBrk="1" hangingPunct="1">
              <a:lnSpc>
                <a:spcPct val="80000"/>
              </a:lnSpc>
              <a:buFont typeface="+mj-lt"/>
              <a:buAutoNum type="arabicPeriod"/>
            </a:pPr>
            <a:endParaRPr lang="pl-PL" sz="2200" dirty="0" smtClean="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188913" y="169863"/>
            <a:ext cx="8824912" cy="1314921"/>
          </a:xfrm>
        </p:spPr>
        <p:txBody>
          <a:bodyPr>
            <a:normAutofit fontScale="90000"/>
          </a:bodyPr>
          <a:lstStyle/>
          <a:p>
            <a:r>
              <a:rPr lang="pl-PL" sz="2800" b="1" dirty="0" smtClean="0">
                <a:solidFill>
                  <a:srgbClr val="FF0000"/>
                </a:solidFill>
              </a:rPr>
              <a:t>Funkcje samouszkodzeń </a:t>
            </a:r>
            <a:r>
              <a:rPr lang="pl-PL" sz="2800" dirty="0" smtClean="0"/>
              <a:t>- wypowiedzi osób dokonujących samouszkodzeń zaczerpnięte z forów internetowych lub wywiadów z pacjentami w kompilacji M. </a:t>
            </a:r>
            <a:r>
              <a:rPr lang="pl-PL" sz="2800" dirty="0" err="1" smtClean="0"/>
              <a:t>Sitarczyk</a:t>
            </a:r>
            <a:r>
              <a:rPr lang="pl-PL" sz="2800" dirty="0" smtClean="0"/>
              <a:t> </a:t>
            </a:r>
            <a:br>
              <a:rPr lang="pl-PL" sz="2800" dirty="0" smtClean="0"/>
            </a:br>
            <a:r>
              <a:rPr lang="pl-PL" sz="1200" dirty="0" smtClean="0"/>
              <a:t>za: </a:t>
            </a:r>
            <a:r>
              <a:rPr lang="pl-PL" sz="1200" dirty="0" err="1" smtClean="0"/>
              <a:t>Sitarczyk</a:t>
            </a:r>
            <a:r>
              <a:rPr lang="pl-PL" sz="1200" dirty="0" smtClean="0"/>
              <a:t> M. (2010), Kiedy życie boli, Materiały pokonferencyjne (VI Konferencja Naukowa, PPP, Zamość, 2010)</a:t>
            </a:r>
          </a:p>
        </p:txBody>
      </p:sp>
      <p:sp>
        <p:nvSpPr>
          <p:cNvPr id="3" name="Symbol zastępczy zawartości 2"/>
          <p:cNvSpPr>
            <a:spLocks noGrp="1"/>
          </p:cNvSpPr>
          <p:nvPr>
            <p:ph idx="4294967295"/>
          </p:nvPr>
        </p:nvSpPr>
        <p:spPr>
          <a:xfrm>
            <a:off x="188913" y="1628801"/>
            <a:ext cx="8326437" cy="4957738"/>
          </a:xfrm>
        </p:spPr>
        <p:txBody>
          <a:bodyPr anchor="ctr">
            <a:normAutofit fontScale="92500" lnSpcReduction="10000"/>
          </a:bodyPr>
          <a:lstStyle/>
          <a:p>
            <a:pPr marL="530225" indent="-354013"/>
            <a:r>
              <a:rPr lang="pl-PL" sz="2400" b="1" dirty="0" smtClean="0"/>
              <a:t>Funkcje związane z radzeniem sobie i przetrwaniem</a:t>
            </a:r>
          </a:p>
          <a:p>
            <a:pPr marL="530225" indent="-354013">
              <a:buNone/>
            </a:pPr>
            <a:r>
              <a:rPr lang="pl-PL" sz="2400" b="1" dirty="0" smtClean="0"/>
              <a:t>	</a:t>
            </a:r>
            <a:r>
              <a:rPr lang="pl-PL" sz="2400" i="1" dirty="0" smtClean="0"/>
              <a:t>Sznyty powstrzymują mnie przed odebraniem sobie życia i umożliwiają radzenie sobie z bólem i udręką, które nachodzą mnie od czasu do czasu.</a:t>
            </a:r>
          </a:p>
          <a:p>
            <a:pPr marL="530225" indent="-354013"/>
            <a:r>
              <a:rPr lang="pl-PL" sz="2400" b="1" dirty="0" smtClean="0"/>
              <a:t>Regulacja napięcia i lęku</a:t>
            </a:r>
          </a:p>
          <a:p>
            <a:pPr marL="530225" indent="-354013">
              <a:buNone/>
            </a:pPr>
            <a:r>
              <a:rPr lang="pl-PL" sz="2400" dirty="0" smtClean="0"/>
              <a:t>	</a:t>
            </a:r>
            <a:r>
              <a:rPr lang="pl-PL" sz="2400" i="1" dirty="0" smtClean="0"/>
              <a:t>Muszę się ciąć, bo czuję, że zaraz zwariuję, jakbym był jakąś bombą zegarową, która za chwilę wybuchnie i wiem, ze jak się potnę, to z miejsca będzie mi lepiej.</a:t>
            </a:r>
          </a:p>
          <a:p>
            <a:pPr marL="530225" indent="-354013"/>
            <a:r>
              <a:rPr lang="pl-PL" sz="2400" b="1" dirty="0" smtClean="0"/>
              <a:t>Radzenie sobie z gniewem</a:t>
            </a:r>
          </a:p>
          <a:p>
            <a:pPr marL="530225" indent="-354013">
              <a:buNone/>
            </a:pPr>
            <a:r>
              <a:rPr lang="pl-PL" sz="2400" dirty="0" smtClean="0"/>
              <a:t>	</a:t>
            </a:r>
            <a:r>
              <a:rPr lang="pl-PL" sz="2400" i="1" dirty="0" smtClean="0"/>
              <a:t>Tnę się, zamiast atakować innych. Widząc krew wypływającą z nacięć na mojej skórze, czuję odprężenie, znika frustracja i złość.</a:t>
            </a:r>
          </a:p>
          <a:p>
            <a:pPr marL="530225" indent="-354013"/>
            <a:r>
              <a:rPr lang="pl-PL" sz="2400" b="1" dirty="0" smtClean="0"/>
              <a:t>Wzmożenie poczucia autonomii i kontroli</a:t>
            </a:r>
          </a:p>
          <a:p>
            <a:pPr marL="530225" indent="-354013">
              <a:buNone/>
            </a:pPr>
            <a:r>
              <a:rPr lang="pl-PL" sz="2400" dirty="0" smtClean="0"/>
              <a:t>	</a:t>
            </a:r>
            <a:r>
              <a:rPr lang="pl-PL" sz="2400" i="1" dirty="0" smtClean="0"/>
              <a:t>Okaleczanie ciała dawało mi poczucie większej kontroli, jakbym to ja rządziła ciałem, a nie ono mną.</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342900" y="365125"/>
            <a:ext cx="8172450" cy="6318250"/>
          </a:xfrm>
        </p:spPr>
        <p:txBody>
          <a:bodyPr anchor="ctr">
            <a:normAutofit/>
          </a:bodyPr>
          <a:lstStyle/>
          <a:p>
            <a:pPr marL="530225" indent="-354013">
              <a:lnSpc>
                <a:spcPct val="70000"/>
              </a:lnSpc>
            </a:pPr>
            <a:r>
              <a:rPr lang="pl-PL" sz="2200" b="1" dirty="0" smtClean="0"/>
              <a:t>Okazja do zaopiekowania się sobą</a:t>
            </a:r>
          </a:p>
          <a:p>
            <a:pPr marL="530225" indent="-354013">
              <a:lnSpc>
                <a:spcPct val="70000"/>
              </a:lnSpc>
              <a:buNone/>
            </a:pPr>
            <a:r>
              <a:rPr lang="pl-PL" sz="2200" dirty="0" smtClean="0"/>
              <a:t>	Gdy pielęgnuję swe oparzenia, to czuję, ze mam powód kochać siebie, jakbym mówiła sobie: dobrze, już dobrze.</a:t>
            </a:r>
          </a:p>
          <a:p>
            <a:pPr marL="530225" indent="-354013">
              <a:lnSpc>
                <a:spcPct val="70000"/>
              </a:lnSpc>
            </a:pPr>
            <a:r>
              <a:rPr lang="pl-PL" sz="2200" b="1" dirty="0" smtClean="0"/>
              <a:t>Demonstrowanie własnych doświadczeń</a:t>
            </a:r>
          </a:p>
          <a:p>
            <a:pPr marL="530225" indent="-354013">
              <a:lnSpc>
                <a:spcPct val="70000"/>
              </a:lnSpc>
              <a:buNone/>
            </a:pPr>
            <a:r>
              <a:rPr lang="pl-PL" sz="2200" dirty="0" smtClean="0"/>
              <a:t>	</a:t>
            </a:r>
            <a:r>
              <a:rPr lang="pl-PL" sz="2200" i="1" dirty="0" smtClean="0"/>
              <a:t>Chciałam się pociąć, żebym mogła zobaczyć swój wewnętrzny ból. W końcu te lata zadawanej mi męczarni dały jakiś efekt. Oto co mi zrobili.</a:t>
            </a:r>
          </a:p>
          <a:p>
            <a:pPr marL="530225" indent="-354013">
              <a:lnSpc>
                <a:spcPct val="70000"/>
              </a:lnSpc>
            </a:pPr>
            <a:r>
              <a:rPr lang="pl-PL" sz="2200" b="1" dirty="0" smtClean="0"/>
              <a:t>Karanie się</a:t>
            </a:r>
          </a:p>
          <a:p>
            <a:pPr marL="530225" indent="-354013">
              <a:lnSpc>
                <a:spcPct val="70000"/>
              </a:lnSpc>
              <a:buNone/>
            </a:pPr>
            <a:r>
              <a:rPr lang="pl-PL" sz="2200" dirty="0" smtClean="0"/>
              <a:t>	</a:t>
            </a:r>
            <a:r>
              <a:rPr lang="pl-PL" sz="2200" i="1" dirty="0" smtClean="0"/>
              <a:t>Okaleczam się za to, ze jestem taka samolubna i że mało staram się być inna.</a:t>
            </a:r>
          </a:p>
          <a:p>
            <a:pPr marL="530225" indent="-354013">
              <a:lnSpc>
                <a:spcPct val="70000"/>
              </a:lnSpc>
            </a:pPr>
            <a:r>
              <a:rPr lang="pl-PL" sz="2200" b="1" dirty="0" smtClean="0"/>
              <a:t>Oczyszczenie</a:t>
            </a:r>
          </a:p>
          <a:p>
            <a:pPr marL="530225" indent="-354013">
              <a:lnSpc>
                <a:spcPct val="70000"/>
              </a:lnSpc>
              <a:buNone/>
            </a:pPr>
            <a:r>
              <a:rPr lang="pl-PL" sz="2200" dirty="0" smtClean="0"/>
              <a:t>	</a:t>
            </a:r>
            <a:r>
              <a:rPr lang="pl-PL" sz="2200" i="1" dirty="0" smtClean="0"/>
              <a:t>Czułam, że razem z krwią wypływa ze mnie wszystko co złe.</a:t>
            </a:r>
          </a:p>
          <a:p>
            <a:pPr marL="530225" indent="-354013">
              <a:lnSpc>
                <a:spcPct val="70000"/>
              </a:lnSpc>
            </a:pPr>
            <a:r>
              <a:rPr lang="pl-PL" sz="2200" b="1" dirty="0" smtClean="0"/>
              <a:t>Karanie prześladowcy</a:t>
            </a:r>
          </a:p>
          <a:p>
            <a:pPr marL="530225" indent="-354013">
              <a:lnSpc>
                <a:spcPct val="70000"/>
              </a:lnSpc>
              <a:buNone/>
            </a:pPr>
            <a:r>
              <a:rPr lang="pl-PL" sz="2200" i="1" dirty="0" smtClean="0"/>
              <a:t>	Gdy się tnę, to wydaje mi się, jakbym robiła to jemu, draniowi.</a:t>
            </a:r>
          </a:p>
          <a:p>
            <a:pPr marL="530225" indent="-354013">
              <a:lnSpc>
                <a:spcPct val="70000"/>
              </a:lnSpc>
            </a:pPr>
            <a:r>
              <a:rPr lang="pl-PL" sz="2200" b="1" dirty="0" smtClean="0"/>
              <a:t>Komunikacja</a:t>
            </a:r>
          </a:p>
          <a:p>
            <a:pPr marL="530225" indent="-354013">
              <a:lnSpc>
                <a:spcPct val="70000"/>
              </a:lnSpc>
              <a:buNone/>
            </a:pPr>
            <a:r>
              <a:rPr lang="pl-PL" sz="2200" i="1" dirty="0" smtClean="0"/>
              <a:t>	Chciałam, żeby ktoś zapytał mnie, dlaczego to robię. Wtedy mogłabym opowiedzieć o swojej przeszłości.</a:t>
            </a:r>
          </a:p>
          <a:p>
            <a:pPr marL="530225" indent="-354013">
              <a:lnSpc>
                <a:spcPct val="70000"/>
              </a:lnSpc>
            </a:pPr>
            <a:r>
              <a:rPr lang="pl-PL" sz="2200" b="1" dirty="0" smtClean="0"/>
              <a:t>Karanie innych </a:t>
            </a:r>
          </a:p>
          <a:p>
            <a:pPr marL="530225" indent="-354013">
              <a:lnSpc>
                <a:spcPct val="70000"/>
              </a:lnSpc>
              <a:buNone/>
            </a:pPr>
            <a:r>
              <a:rPr lang="pl-PL" sz="2200" i="1" dirty="0" smtClean="0"/>
              <a:t>	Nigdy nie powiedziałam ojcu nawet słowa o tym, co mi zrobił. Ale on nienawidzi moich blizn. Są dla niego jak wyrzut sumienia – nie może udawać, że nic się nie stało albo że mnie to nie boli.</a:t>
            </a:r>
            <a:endParaRPr lang="pl-PL" sz="2600" i="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p:cNvSpPr>
            <a:spLocks noGrp="1"/>
          </p:cNvSpPr>
          <p:nvPr>
            <p:ph type="title"/>
          </p:nvPr>
        </p:nvSpPr>
        <p:spPr/>
        <p:txBody>
          <a:bodyPr>
            <a:noAutofit/>
          </a:bodyPr>
          <a:lstStyle/>
          <a:p>
            <a:r>
              <a:rPr lang="pl-PL" sz="2400" dirty="0">
                <a:cs typeface="Arial" panose="020B0604020202020204" pitchFamily="34" charset="0"/>
              </a:rPr>
              <a:t>Propozycja kryteriów diagnostycznych </a:t>
            </a:r>
            <a:r>
              <a:rPr lang="pl-PL" sz="2400" b="1" dirty="0">
                <a:solidFill>
                  <a:srgbClr val="FF0000"/>
                </a:solidFill>
                <a:cs typeface="Arial" panose="020B0604020202020204" pitchFamily="34" charset="0"/>
              </a:rPr>
              <a:t>syndromu celowych samouszkodzeń</a:t>
            </a:r>
            <a:r>
              <a:rPr lang="pl-PL" sz="2400" dirty="0">
                <a:cs typeface="Arial" panose="020B0604020202020204" pitchFamily="34" charset="0"/>
              </a:rPr>
              <a:t> (</a:t>
            </a:r>
            <a:r>
              <a:rPr lang="pl-PL" sz="2400" dirty="0" err="1">
                <a:cs typeface="Arial" panose="020B0604020202020204" pitchFamily="34" charset="0"/>
              </a:rPr>
              <a:t>Muehlenkamp</a:t>
            </a:r>
            <a:r>
              <a:rPr lang="pl-PL" sz="2400" dirty="0">
                <a:cs typeface="Arial" panose="020B0604020202020204" pitchFamily="34" charset="0"/>
              </a:rPr>
              <a:t> J. za: </a:t>
            </a:r>
            <a:r>
              <a:rPr lang="pl-PL" sz="2400" dirty="0" err="1">
                <a:cs typeface="Arial" panose="020B0604020202020204" pitchFamily="34" charset="0"/>
              </a:rPr>
              <a:t>Eisenkraf</a:t>
            </a:r>
            <a:r>
              <a:rPr lang="pl-PL" sz="2400" dirty="0">
                <a:cs typeface="Arial" panose="020B0604020202020204" pitchFamily="34" charset="0"/>
              </a:rPr>
              <a:t> </a:t>
            </a:r>
            <a:r>
              <a:rPr lang="pl-PL" sz="2400" dirty="0" smtClean="0">
                <a:cs typeface="Arial" panose="020B0604020202020204" pitchFamily="34" charset="0"/>
              </a:rPr>
              <a:t>2006)</a:t>
            </a:r>
          </a:p>
        </p:txBody>
      </p:sp>
      <p:sp>
        <p:nvSpPr>
          <p:cNvPr id="20483" name="Symbol zastępczy zawartości 2"/>
          <p:cNvSpPr>
            <a:spLocks noGrp="1"/>
          </p:cNvSpPr>
          <p:nvPr>
            <p:ph sz="half" idx="1"/>
          </p:nvPr>
        </p:nvSpPr>
        <p:spPr>
          <a:xfrm>
            <a:off x="611560" y="1556792"/>
            <a:ext cx="7920880" cy="4320480"/>
          </a:xfrm>
        </p:spPr>
        <p:txBody>
          <a:bodyPr anchor="ctr">
            <a:normAutofit/>
          </a:bodyPr>
          <a:lstStyle/>
          <a:p>
            <a:pPr marL="457200" indent="-457200">
              <a:buFont typeface="+mj-lt"/>
              <a:buAutoNum type="arabicPeriod"/>
            </a:pPr>
            <a:r>
              <a:rPr lang="pl-PL" sz="2000" dirty="0" smtClean="0"/>
              <a:t>Jednostka </a:t>
            </a:r>
            <a:r>
              <a:rPr lang="pl-PL" sz="2000" dirty="0"/>
              <a:t>jest zaabsorbowana fizycznym ranieniem siebie, jednak jej działanie jest </a:t>
            </a:r>
            <a:r>
              <a:rPr lang="pl-PL" sz="2000" dirty="0">
                <a:solidFill>
                  <a:srgbClr val="002060"/>
                </a:solidFill>
              </a:rPr>
              <a:t>pozbawione intencji samobójczej</a:t>
            </a:r>
            <a:r>
              <a:rPr lang="pl-PL" sz="2000" dirty="0">
                <a:solidFill>
                  <a:srgbClr val="0070C0"/>
                </a:solidFill>
              </a:rPr>
              <a:t>,</a:t>
            </a:r>
          </a:p>
          <a:p>
            <a:pPr marL="457200" indent="-457200">
              <a:buFont typeface="+mj-lt"/>
              <a:buAutoNum type="arabicPeriod"/>
            </a:pPr>
            <a:endParaRPr lang="pl-PL" sz="2000" dirty="0"/>
          </a:p>
          <a:p>
            <a:pPr marL="457200" indent="-457200">
              <a:buFont typeface="+mj-lt"/>
              <a:buAutoNum type="arabicPeriod"/>
            </a:pPr>
            <a:r>
              <a:rPr lang="pl-PL" sz="2000" dirty="0" smtClean="0"/>
              <a:t>Jednostka </a:t>
            </a:r>
            <a:r>
              <a:rPr lang="pl-PL" sz="2000" dirty="0"/>
              <a:t>jest </a:t>
            </a:r>
            <a:r>
              <a:rPr lang="pl-PL" sz="2000" dirty="0">
                <a:solidFill>
                  <a:srgbClr val="002060"/>
                </a:solidFill>
              </a:rPr>
              <a:t>niezdolna do powstrzymania impulsu </a:t>
            </a:r>
            <a:r>
              <a:rPr lang="pl-PL" sz="2000" dirty="0"/>
              <a:t>zranienia siebie,</a:t>
            </a:r>
          </a:p>
          <a:p>
            <a:pPr marL="457200" indent="-457200">
              <a:buFont typeface="+mj-lt"/>
              <a:buAutoNum type="arabicPeriod"/>
            </a:pPr>
            <a:endParaRPr lang="pl-PL" sz="2000" dirty="0"/>
          </a:p>
          <a:p>
            <a:pPr marL="457200" indent="-457200">
              <a:buFont typeface="+mj-lt"/>
              <a:buAutoNum type="arabicPeriod"/>
            </a:pPr>
            <a:r>
              <a:rPr lang="pl-PL" sz="2000" dirty="0" smtClean="0"/>
              <a:t>Akt </a:t>
            </a:r>
            <a:r>
              <a:rPr lang="pl-PL" sz="2000" dirty="0"/>
              <a:t>samouszkodzenia jest poprzedzony subiektywnym odczuciem narastającego </a:t>
            </a:r>
            <a:r>
              <a:rPr lang="pl-PL" sz="2000" dirty="0">
                <a:solidFill>
                  <a:srgbClr val="002060"/>
                </a:solidFill>
              </a:rPr>
              <a:t>napięcia, gniewu, lęku, dysforii czy ogólnego </a:t>
            </a:r>
            <a:r>
              <a:rPr lang="pl-PL" sz="2000" dirty="0" smtClean="0">
                <a:solidFill>
                  <a:srgbClr val="002060"/>
                </a:solidFill>
              </a:rPr>
              <a:t>stresu</a:t>
            </a:r>
            <a:r>
              <a:rPr lang="pl-PL" sz="2000" dirty="0">
                <a:solidFill>
                  <a:srgbClr val="002060"/>
                </a:solidFill>
              </a:rPr>
              <a:t>. Osoba nie jest w stanie uwolnić się od tych odczuć, ani ich kontrolować</a:t>
            </a:r>
            <a:r>
              <a:rPr lang="pl-PL" sz="2000" dirty="0">
                <a:solidFill>
                  <a:srgbClr val="0070C0"/>
                </a:solidFill>
              </a:rPr>
              <a:t>,</a:t>
            </a:r>
          </a:p>
          <a:p>
            <a:pPr marL="457200" indent="-457200">
              <a:buFont typeface="+mj-lt"/>
              <a:buAutoNum type="arabicPeriod"/>
            </a:pPr>
            <a:endParaRPr lang="pl-PL" sz="2000" dirty="0"/>
          </a:p>
          <a:p>
            <a:pPr marL="457200" indent="-457200">
              <a:buFont typeface="+mj-lt"/>
              <a:buAutoNum type="arabicPeriod"/>
            </a:pPr>
            <a:r>
              <a:rPr lang="pl-PL" sz="2000" dirty="0" smtClean="0"/>
              <a:t>Po </a:t>
            </a:r>
            <a:r>
              <a:rPr lang="pl-PL" sz="2000" dirty="0"/>
              <a:t>akcie samookaleczenia osoba odczuwa </a:t>
            </a:r>
            <a:r>
              <a:rPr lang="pl-PL" sz="2000" dirty="0">
                <a:solidFill>
                  <a:srgbClr val="002060"/>
                </a:solidFill>
              </a:rPr>
              <a:t>natychmiastową ulgę</a:t>
            </a:r>
            <a:r>
              <a:rPr lang="pl-PL" sz="1500" dirty="0" smtClean="0">
                <a:solidFill>
                  <a:srgbClr val="0070C0"/>
                </a:solidFill>
              </a:rPr>
              <a:t>.</a:t>
            </a:r>
            <a:endParaRPr lang="pl-PL" sz="1500" dirty="0"/>
          </a:p>
        </p:txBody>
      </p:sp>
    </p:spTree>
    <p:extLst>
      <p:ext uri="{BB962C8B-B14F-4D97-AF65-F5344CB8AC3E}">
        <p14:creationId xmlns:p14="http://schemas.microsoft.com/office/powerpoint/2010/main" val="3962096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p:cNvSpPr>
            <a:spLocks noGrp="1"/>
          </p:cNvSpPr>
          <p:nvPr>
            <p:ph type="title"/>
          </p:nvPr>
        </p:nvSpPr>
        <p:spPr/>
        <p:txBody>
          <a:bodyPr/>
          <a:lstStyle/>
          <a:p>
            <a:r>
              <a:rPr lang="pl-PL" sz="2400" dirty="0"/>
              <a:t>Propozycja kryteriów diagnostycznych </a:t>
            </a:r>
            <a:r>
              <a:rPr lang="pl-PL" sz="2400" b="1" dirty="0">
                <a:solidFill>
                  <a:srgbClr val="FF0000"/>
                </a:solidFill>
              </a:rPr>
              <a:t>syndromu celowych samouszkodzeń</a:t>
            </a:r>
            <a:r>
              <a:rPr lang="pl-PL" sz="2400" dirty="0"/>
              <a:t> (</a:t>
            </a:r>
            <a:r>
              <a:rPr lang="pl-PL" sz="2400" dirty="0" err="1"/>
              <a:t>Muehlenkamp</a:t>
            </a:r>
            <a:r>
              <a:rPr lang="pl-PL" sz="2400" dirty="0"/>
              <a:t> J. za: </a:t>
            </a:r>
            <a:r>
              <a:rPr lang="pl-PL" sz="2400" dirty="0" err="1"/>
              <a:t>Eisenkraf</a:t>
            </a:r>
            <a:r>
              <a:rPr lang="pl-PL" sz="2400" dirty="0"/>
              <a:t> </a:t>
            </a:r>
            <a:r>
              <a:rPr lang="pl-PL" sz="2400" dirty="0" smtClean="0"/>
              <a:t>2006)</a:t>
            </a:r>
            <a:endParaRPr lang="pl-PL" sz="2400" dirty="0"/>
          </a:p>
        </p:txBody>
      </p:sp>
      <p:sp>
        <p:nvSpPr>
          <p:cNvPr id="21507" name="Symbol zastępczy zawartości 2"/>
          <p:cNvSpPr>
            <a:spLocks noGrp="1"/>
          </p:cNvSpPr>
          <p:nvPr>
            <p:ph sz="half" idx="1"/>
          </p:nvPr>
        </p:nvSpPr>
        <p:spPr>
          <a:xfrm>
            <a:off x="539552" y="1484785"/>
            <a:ext cx="8064895" cy="4536503"/>
          </a:xfrm>
        </p:spPr>
        <p:txBody>
          <a:bodyPr anchor="ctr"/>
          <a:lstStyle/>
          <a:p>
            <a:pPr marL="457200" indent="-457200">
              <a:buFont typeface="+mj-lt"/>
              <a:buAutoNum type="arabicPeriod" startAt="5"/>
            </a:pPr>
            <a:r>
              <a:rPr lang="pl-PL" sz="2000" dirty="0" smtClean="0"/>
              <a:t>Osoba </a:t>
            </a:r>
            <a:r>
              <a:rPr lang="pl-PL" sz="2000" dirty="0"/>
              <a:t>przynajmniej </a:t>
            </a:r>
            <a:r>
              <a:rPr lang="pl-PL" sz="2000" dirty="0">
                <a:solidFill>
                  <a:srgbClr val="002060"/>
                </a:solidFill>
              </a:rPr>
              <a:t>pięć razy dokonała aktu samouszkodzenia </a:t>
            </a:r>
            <a:r>
              <a:rPr lang="pl-PL" sz="2000" dirty="0"/>
              <a:t>według powtarzającego się wzorca (chociaż metoda samouszkodzenia mogła ulec zmianie),</a:t>
            </a:r>
          </a:p>
          <a:p>
            <a:pPr marL="457200" indent="-457200">
              <a:buFont typeface="+mj-lt"/>
              <a:buAutoNum type="arabicPeriod" startAt="5"/>
            </a:pPr>
            <a:endParaRPr lang="pl-PL" sz="2000" dirty="0"/>
          </a:p>
          <a:p>
            <a:pPr marL="457200" indent="-457200">
              <a:buFont typeface="+mj-lt"/>
              <a:buAutoNum type="arabicPeriod" startAt="5"/>
            </a:pPr>
            <a:r>
              <a:rPr lang="pl-PL" sz="2000" dirty="0" smtClean="0">
                <a:solidFill>
                  <a:srgbClr val="002060"/>
                </a:solidFill>
              </a:rPr>
              <a:t>Samouszkodzenia </a:t>
            </a:r>
            <a:r>
              <a:rPr lang="pl-PL" sz="2000" dirty="0">
                <a:solidFill>
                  <a:srgbClr val="002060"/>
                </a:solidFill>
              </a:rPr>
              <a:t>nie można wyjaśnić </a:t>
            </a:r>
            <a:r>
              <a:rPr lang="pl-PL" sz="2000" dirty="0"/>
              <a:t>obecnością psychozy, transseksualizmu, upośledzenia umysłowego, zaburzeniami rozwoju bądź ogólnymi dolegliwościami medycznymi,</a:t>
            </a:r>
          </a:p>
          <a:p>
            <a:pPr marL="457200" indent="-457200">
              <a:buFont typeface="+mj-lt"/>
              <a:buAutoNum type="arabicPeriod" startAt="5"/>
            </a:pPr>
            <a:endParaRPr lang="pl-PL" sz="2000" dirty="0"/>
          </a:p>
          <a:p>
            <a:pPr marL="457200" indent="-457200">
              <a:buFont typeface="+mj-lt"/>
              <a:buAutoNum type="arabicPeriod" startAt="5"/>
            </a:pPr>
            <a:r>
              <a:rPr lang="pl-PL" sz="2000" dirty="0" smtClean="0"/>
              <a:t>Samouszkodzenia </a:t>
            </a:r>
            <a:r>
              <a:rPr lang="pl-PL" sz="2000" dirty="0">
                <a:solidFill>
                  <a:srgbClr val="002060"/>
                </a:solidFill>
              </a:rPr>
              <a:t>powodują istotne problemy lub znaczne zakłócenia </a:t>
            </a:r>
            <a:r>
              <a:rPr lang="pl-PL" sz="2000" dirty="0" smtClean="0">
                <a:solidFill>
                  <a:srgbClr val="002060"/>
                </a:solidFill>
              </a:rPr>
              <a:t/>
            </a:r>
            <a:br>
              <a:rPr lang="pl-PL" sz="2000" dirty="0" smtClean="0">
                <a:solidFill>
                  <a:srgbClr val="002060"/>
                </a:solidFill>
              </a:rPr>
            </a:br>
            <a:r>
              <a:rPr lang="pl-PL" sz="2000" dirty="0" smtClean="0">
                <a:solidFill>
                  <a:srgbClr val="002060"/>
                </a:solidFill>
              </a:rPr>
              <a:t>w </a:t>
            </a:r>
            <a:r>
              <a:rPr lang="pl-PL" sz="2000" dirty="0">
                <a:solidFill>
                  <a:srgbClr val="002060"/>
                </a:solidFill>
              </a:rPr>
              <a:t>funkcjonowaniu jednostki </a:t>
            </a:r>
            <a:r>
              <a:rPr lang="pl-PL" sz="2000" dirty="0"/>
              <a:t>w obrębie ważnych obszarów takich jak: życie społeczne, zawodowe. </a:t>
            </a:r>
            <a:endParaRPr lang="pl-PL" sz="1500" dirty="0"/>
          </a:p>
        </p:txBody>
      </p:sp>
    </p:spTree>
    <p:extLst>
      <p:ext uri="{BB962C8B-B14F-4D97-AF65-F5344CB8AC3E}">
        <p14:creationId xmlns:p14="http://schemas.microsoft.com/office/powerpoint/2010/main" val="1341843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1"/>
          <p:cNvSpPr>
            <a:spLocks noGrp="1"/>
          </p:cNvSpPr>
          <p:nvPr>
            <p:ph type="title"/>
          </p:nvPr>
        </p:nvSpPr>
        <p:spPr/>
        <p:txBody>
          <a:bodyPr/>
          <a:lstStyle/>
          <a:p>
            <a:r>
              <a:rPr lang="pl-PL" altLang="pl-PL" sz="2800"/>
              <a:t>Zamierzone samouszkodzenia - występowanie</a:t>
            </a:r>
          </a:p>
        </p:txBody>
      </p:sp>
      <p:sp>
        <p:nvSpPr>
          <p:cNvPr id="19459" name="Symbol zastępczy zawartości 2"/>
          <p:cNvSpPr>
            <a:spLocks noGrp="1"/>
          </p:cNvSpPr>
          <p:nvPr>
            <p:ph idx="1"/>
          </p:nvPr>
        </p:nvSpPr>
        <p:spPr>
          <a:xfrm>
            <a:off x="611560" y="404664"/>
            <a:ext cx="7920880" cy="6063869"/>
          </a:xfrm>
        </p:spPr>
        <p:txBody>
          <a:bodyPr anchor="ctr">
            <a:normAutofit/>
          </a:bodyPr>
          <a:lstStyle/>
          <a:p>
            <a:pPr marL="530225" indent="-354013" eaLnBrk="1" hangingPunct="1">
              <a:buNone/>
            </a:pPr>
            <a:r>
              <a:rPr lang="pl-PL" altLang="pl-PL" sz="1800" dirty="0" smtClean="0"/>
              <a:t>	Dane </a:t>
            </a:r>
            <a:r>
              <a:rPr lang="pl-PL" altLang="pl-PL" sz="1800" dirty="0"/>
              <a:t>z Polski: (Lewandowska A., </a:t>
            </a:r>
            <a:r>
              <a:rPr lang="pl-PL" altLang="pl-PL" sz="1800" dirty="0" err="1"/>
              <a:t>Gmitrowicz</a:t>
            </a:r>
            <a:r>
              <a:rPr lang="pl-PL" altLang="pl-PL" sz="1800" dirty="0"/>
              <a:t> A. 2007)</a:t>
            </a:r>
          </a:p>
          <a:p>
            <a:pPr marL="530225" indent="-354013" eaLnBrk="1" hangingPunct="1"/>
            <a:endParaRPr lang="pl-PL" altLang="pl-PL" sz="1800" dirty="0"/>
          </a:p>
          <a:p>
            <a:pPr marL="530225" indent="-354013" eaLnBrk="1" hangingPunct="1"/>
            <a:r>
              <a:rPr lang="pl-PL" altLang="pl-PL" sz="1800" dirty="0" smtClean="0"/>
              <a:t>1449 </a:t>
            </a:r>
            <a:r>
              <a:rPr lang="pl-PL" altLang="pl-PL" sz="1800" dirty="0"/>
              <a:t>uczniów losowo wybranych szkół gimnazjalnych </a:t>
            </a:r>
            <a:r>
              <a:rPr lang="pl-PL" altLang="pl-PL" sz="1800" dirty="0" smtClean="0"/>
              <a:t>i </a:t>
            </a:r>
            <a:r>
              <a:rPr lang="pl-PL" altLang="pl-PL" sz="1800" dirty="0" err="1"/>
              <a:t>ponadgimnazjalnych</a:t>
            </a:r>
            <a:r>
              <a:rPr lang="pl-PL" altLang="pl-PL" sz="1800" dirty="0"/>
              <a:t> </a:t>
            </a:r>
            <a:r>
              <a:rPr lang="pl-PL" altLang="pl-PL" sz="1800" dirty="0" smtClean="0"/>
              <a:t/>
            </a:r>
            <a:br>
              <a:rPr lang="pl-PL" altLang="pl-PL" sz="1800" dirty="0" smtClean="0"/>
            </a:br>
            <a:r>
              <a:rPr lang="pl-PL" altLang="pl-PL" sz="1800" dirty="0" smtClean="0"/>
              <a:t>w </a:t>
            </a:r>
            <a:r>
              <a:rPr lang="pl-PL" altLang="pl-PL" sz="1800" dirty="0"/>
              <a:t>Łodzi - </a:t>
            </a:r>
            <a:r>
              <a:rPr lang="pl-PL" altLang="pl-PL" sz="1800" dirty="0" smtClean="0">
                <a:solidFill>
                  <a:srgbClr val="FF0000"/>
                </a:solidFill>
              </a:rPr>
              <a:t>15,6 proc. </a:t>
            </a:r>
            <a:r>
              <a:rPr lang="pl-PL" altLang="pl-PL" sz="1800" dirty="0">
                <a:solidFill>
                  <a:srgbClr val="FF0000"/>
                </a:solidFill>
              </a:rPr>
              <a:t>SU</a:t>
            </a:r>
          </a:p>
          <a:p>
            <a:pPr marL="530225" indent="-354013" eaLnBrk="1" hangingPunct="1"/>
            <a:endParaRPr lang="pl-PL" altLang="pl-PL" sz="1800" dirty="0"/>
          </a:p>
          <a:p>
            <a:pPr marL="530225" indent="-354013" eaLnBrk="1" hangingPunct="1"/>
            <a:r>
              <a:rPr lang="pl-PL" altLang="pl-PL" sz="1800" dirty="0"/>
              <a:t>czynniki istotne statystycznie, różnicujące SU i grupę kontrolną:</a:t>
            </a:r>
          </a:p>
          <a:p>
            <a:pPr marL="530225" indent="-354013" eaLnBrk="1" hangingPunct="1">
              <a:buFont typeface="Wingdings" panose="05000000000000000000" pitchFamily="2" charset="2"/>
              <a:buNone/>
            </a:pPr>
            <a:endParaRPr lang="pl-PL" altLang="pl-PL" sz="1800" dirty="0"/>
          </a:p>
          <a:p>
            <a:pPr marL="530225" indent="-354013" eaLnBrk="1" hangingPunct="1">
              <a:buFont typeface="Wingdings" panose="05000000000000000000" pitchFamily="2" charset="2"/>
              <a:buNone/>
            </a:pPr>
            <a:r>
              <a:rPr lang="pl-PL" altLang="pl-PL" sz="1800" dirty="0"/>
              <a:t>      zamieszkanie aktualnie z </a:t>
            </a:r>
            <a:r>
              <a:rPr lang="pl-PL" altLang="pl-PL" sz="1800" dirty="0">
                <a:solidFill>
                  <a:srgbClr val="FF0000"/>
                </a:solidFill>
              </a:rPr>
              <a:t>jednym rodzicem</a:t>
            </a:r>
            <a:r>
              <a:rPr lang="pl-PL" altLang="pl-PL" sz="1800" dirty="0"/>
              <a:t>, </a:t>
            </a:r>
            <a:r>
              <a:rPr lang="pl-PL" altLang="pl-PL" sz="1800" dirty="0">
                <a:solidFill>
                  <a:srgbClr val="FF0000"/>
                </a:solidFill>
              </a:rPr>
              <a:t>zaburzenia psychiczne </a:t>
            </a:r>
            <a:r>
              <a:rPr lang="pl-PL" altLang="pl-PL" sz="1800" dirty="0"/>
              <a:t>w rodzinie </a:t>
            </a:r>
            <a:r>
              <a:rPr lang="pl-PL" altLang="pl-PL" sz="1800" dirty="0" smtClean="0"/>
              <a:t/>
            </a:r>
            <a:br>
              <a:rPr lang="pl-PL" altLang="pl-PL" sz="1800" dirty="0" smtClean="0"/>
            </a:br>
            <a:r>
              <a:rPr lang="pl-PL" altLang="pl-PL" sz="1800" dirty="0" smtClean="0"/>
              <a:t>i </a:t>
            </a:r>
            <a:r>
              <a:rPr lang="pl-PL" altLang="pl-PL" sz="1800" dirty="0"/>
              <a:t>stosowanie </a:t>
            </a:r>
            <a:r>
              <a:rPr lang="pl-PL" altLang="pl-PL" sz="1800" dirty="0">
                <a:solidFill>
                  <a:srgbClr val="FF0000"/>
                </a:solidFill>
              </a:rPr>
              <a:t>przemocy</a:t>
            </a:r>
            <a:r>
              <a:rPr lang="pl-PL" altLang="pl-PL" sz="1800" dirty="0"/>
              <a:t> przez rodziców, </a:t>
            </a:r>
          </a:p>
          <a:p>
            <a:pPr marL="530225" indent="-354013" eaLnBrk="1" hangingPunct="1">
              <a:buFont typeface="Wingdings" panose="05000000000000000000" pitchFamily="2" charset="2"/>
              <a:buNone/>
            </a:pPr>
            <a:endParaRPr lang="pl-PL" altLang="pl-PL" sz="1800" dirty="0"/>
          </a:p>
          <a:p>
            <a:pPr marL="530225" indent="-354013" eaLnBrk="1" hangingPunct="1">
              <a:buFont typeface="Wingdings" panose="05000000000000000000" pitchFamily="2" charset="2"/>
              <a:buNone/>
            </a:pPr>
            <a:r>
              <a:rPr lang="pl-PL" altLang="pl-PL" sz="1800" dirty="0"/>
              <a:t> </a:t>
            </a:r>
            <a:r>
              <a:rPr lang="pl-PL" altLang="pl-PL" sz="1800" dirty="0" smtClean="0"/>
              <a:t>	SU</a:t>
            </a:r>
            <a:r>
              <a:rPr lang="pl-PL" altLang="pl-PL" sz="1800" dirty="0"/>
              <a:t>: istotnie częściej doznawali </a:t>
            </a:r>
            <a:r>
              <a:rPr lang="pl-PL" altLang="pl-PL" sz="1800" dirty="0">
                <a:solidFill>
                  <a:srgbClr val="0070C0"/>
                </a:solidFill>
              </a:rPr>
              <a:t>poczucia braku kontroli</a:t>
            </a:r>
            <a:r>
              <a:rPr lang="pl-PL" altLang="pl-PL" sz="1800" dirty="0"/>
              <a:t>, wybuchów </a:t>
            </a:r>
            <a:r>
              <a:rPr lang="pl-PL" altLang="pl-PL" sz="1800" dirty="0">
                <a:solidFill>
                  <a:srgbClr val="0070C0"/>
                </a:solidFill>
              </a:rPr>
              <a:t>złości</a:t>
            </a:r>
            <a:r>
              <a:rPr lang="pl-PL" altLang="pl-PL" sz="1800" dirty="0"/>
              <a:t> </a:t>
            </a:r>
            <a:r>
              <a:rPr lang="pl-PL" altLang="pl-PL" sz="1800" dirty="0" smtClean="0"/>
              <a:t>oraz istotnie </a:t>
            </a:r>
            <a:r>
              <a:rPr lang="pl-PL" altLang="pl-PL" sz="1800" dirty="0"/>
              <a:t>częściej odczuwali </a:t>
            </a:r>
            <a:r>
              <a:rPr lang="pl-PL" altLang="pl-PL" sz="1800" dirty="0">
                <a:solidFill>
                  <a:srgbClr val="0070C0"/>
                </a:solidFill>
              </a:rPr>
              <a:t>lęk i smutek </a:t>
            </a:r>
            <a:r>
              <a:rPr lang="pl-PL" altLang="pl-PL" sz="1800" dirty="0"/>
              <a:t>niż pozostali uczniowie</a:t>
            </a:r>
          </a:p>
          <a:p>
            <a:pPr marL="530225" indent="-354013" eaLnBrk="1" hangingPunct="1">
              <a:buFont typeface="Wingdings" panose="05000000000000000000" pitchFamily="2" charset="2"/>
              <a:buNone/>
            </a:pPr>
            <a:r>
              <a:rPr lang="pl-PL" altLang="pl-PL" sz="1800" dirty="0"/>
              <a:t/>
            </a:r>
            <a:br>
              <a:rPr lang="pl-PL" altLang="pl-PL" sz="1800" dirty="0"/>
            </a:br>
            <a:r>
              <a:rPr lang="pl-PL" altLang="pl-PL" sz="1800" dirty="0"/>
              <a:t>Tendencja </a:t>
            </a:r>
            <a:r>
              <a:rPr lang="pl-PL" altLang="pl-PL" sz="1800" dirty="0" smtClean="0"/>
              <a:t>wzrostowa</a:t>
            </a:r>
            <a:r>
              <a:rPr lang="pl-PL" altLang="pl-PL" sz="1800" dirty="0"/>
              <a:t/>
            </a:r>
            <a:br>
              <a:rPr lang="pl-PL" altLang="pl-PL" sz="1800" dirty="0"/>
            </a:br>
            <a:r>
              <a:rPr lang="pl-PL" altLang="pl-PL" sz="1800" dirty="0"/>
              <a:t>Dziewczęta i kobiety dokonują samouszkodzeń 3-krotnie częściej</a:t>
            </a:r>
            <a:r>
              <a:rPr lang="pl-PL" altLang="pl-PL" sz="1800" dirty="0" smtClean="0"/>
              <a:t>.</a:t>
            </a:r>
            <a:endParaRPr lang="pl-PL" altLang="pl-PL" sz="1800" dirty="0"/>
          </a:p>
        </p:txBody>
      </p:sp>
    </p:spTree>
    <p:extLst>
      <p:ext uri="{BB962C8B-B14F-4D97-AF65-F5344CB8AC3E}">
        <p14:creationId xmlns:p14="http://schemas.microsoft.com/office/powerpoint/2010/main" val="95973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22114"/>
          </a:xfrm>
        </p:spPr>
        <p:txBody>
          <a:bodyPr>
            <a:noAutofit/>
          </a:bodyPr>
          <a:lstStyle/>
          <a:p>
            <a:r>
              <a:rPr lang="pl-PL" sz="2800" dirty="0" smtClean="0"/>
              <a:t>Behawioralne sygnały ostrzegawcze samouszkodzeń</a:t>
            </a:r>
            <a:endParaRPr lang="pl-PL" sz="2800" dirty="0"/>
          </a:p>
        </p:txBody>
      </p:sp>
      <p:sp>
        <p:nvSpPr>
          <p:cNvPr id="3" name="Symbol zastępczy zawartości 2"/>
          <p:cNvSpPr>
            <a:spLocks noGrp="1"/>
          </p:cNvSpPr>
          <p:nvPr>
            <p:ph idx="1"/>
          </p:nvPr>
        </p:nvSpPr>
        <p:spPr>
          <a:xfrm>
            <a:off x="611560" y="1340768"/>
            <a:ext cx="7920880" cy="4785395"/>
          </a:xfrm>
        </p:spPr>
        <p:txBody>
          <a:bodyPr anchor="ctr">
            <a:normAutofit fontScale="77500" lnSpcReduction="20000"/>
          </a:bodyPr>
          <a:lstStyle/>
          <a:p>
            <a:pPr marL="179388" lvl="2" indent="-179388">
              <a:buNone/>
            </a:pPr>
            <a:r>
              <a:rPr lang="pl-PL" sz="3100" b="1" dirty="0" smtClean="0"/>
              <a:t>Bardziej specyficzne:</a:t>
            </a:r>
          </a:p>
          <a:p>
            <a:pPr marL="539750" lvl="1" indent="-360363">
              <a:buFont typeface="Arial" pitchFamily="34" charset="0"/>
              <a:buChar char="•"/>
            </a:pPr>
            <a:r>
              <a:rPr lang="pl-PL" sz="3100" dirty="0" smtClean="0"/>
              <a:t>Blizny, zadrapania, skaleczenia, siniaki o niewiadomym pochodzeniu.</a:t>
            </a:r>
          </a:p>
          <a:p>
            <a:pPr marL="539750" lvl="1" indent="-360363">
              <a:buFont typeface="Arial" pitchFamily="34" charset="0"/>
              <a:buChar char="•"/>
            </a:pPr>
            <a:r>
              <a:rPr lang="pl-PL" sz="3100" dirty="0" smtClean="0"/>
              <a:t>Ślady krwi na ubraniu.</a:t>
            </a:r>
          </a:p>
          <a:p>
            <a:pPr marL="539750" lvl="1" indent="-360363">
              <a:buFont typeface="Arial" pitchFamily="34" charset="0"/>
              <a:buChar char="•"/>
            </a:pPr>
            <a:r>
              <a:rPr lang="pl-PL" sz="3100" dirty="0" smtClean="0"/>
              <a:t>Liczne, częste opatrunki.</a:t>
            </a:r>
          </a:p>
          <a:p>
            <a:pPr marL="539750" lvl="1" indent="-360363">
              <a:buFont typeface="Arial" pitchFamily="34" charset="0"/>
              <a:buChar char="•"/>
            </a:pPr>
            <a:r>
              <a:rPr lang="pl-PL" sz="3100" dirty="0" smtClean="0"/>
              <a:t>Noszenie ubrań z długimi rękawami, nogawkami, które mogą ukryć rany, nieadekwatnie do pogody.</a:t>
            </a:r>
          </a:p>
          <a:p>
            <a:pPr marL="539750" lvl="1" indent="-360363">
              <a:buFont typeface="Arial" pitchFamily="34" charset="0"/>
              <a:buChar char="•"/>
            </a:pPr>
            <a:r>
              <a:rPr lang="pl-PL" sz="3100" dirty="0" smtClean="0"/>
              <a:t>Unikanie aktywności, podczas których mogą zostać odsłonięte rany, blizny (przebieranie się, zajęcia na basenie itp.)</a:t>
            </a:r>
          </a:p>
          <a:p>
            <a:pPr marL="539750" indent="-360363"/>
            <a:r>
              <a:rPr lang="pl-PL" sz="3100" dirty="0" smtClean="0"/>
              <a:t>Noszenie przy sobie ostrych narzędzi (żyletki, nożyczki, agrafki, pinezki).</a:t>
            </a:r>
          </a:p>
          <a:p>
            <a:pPr marL="539750" indent="-360363"/>
            <a:r>
              <a:rPr lang="pl-PL" sz="3100" dirty="0" smtClean="0"/>
              <a:t>Spędzanie długiego czasu w toalecie, w odosobnionym miejscu.</a:t>
            </a:r>
          </a:p>
        </p:txBody>
      </p:sp>
    </p:spTree>
    <p:extLst>
      <p:ext uri="{BB962C8B-B14F-4D97-AF65-F5344CB8AC3E}">
        <p14:creationId xmlns:p14="http://schemas.microsoft.com/office/powerpoint/2010/main" val="3161063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611560" y="765175"/>
            <a:ext cx="7992888" cy="5360988"/>
          </a:xfrm>
        </p:spPr>
        <p:txBody>
          <a:bodyPr anchor="ctr">
            <a:normAutofit/>
          </a:bodyPr>
          <a:lstStyle/>
          <a:p>
            <a:pPr marL="0" indent="0" algn="ctr">
              <a:buNone/>
            </a:pPr>
            <a:r>
              <a:rPr lang="pl-PL" sz="7200" b="1" dirty="0" smtClean="0">
                <a:solidFill>
                  <a:schemeClr val="bg1"/>
                </a:solidFill>
              </a:rPr>
              <a:t>Zaburzenia depresyjne</a:t>
            </a:r>
            <a:endParaRPr lang="pl-PL" sz="7200" dirty="0"/>
          </a:p>
        </p:txBody>
      </p:sp>
    </p:spTree>
    <p:extLst>
      <p:ext uri="{BB962C8B-B14F-4D97-AF65-F5344CB8AC3E}">
        <p14:creationId xmlns:p14="http://schemas.microsoft.com/office/powerpoint/2010/main" val="3622908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noAutofit/>
          </a:bodyPr>
          <a:lstStyle/>
          <a:p>
            <a:r>
              <a:rPr lang="pl-PL" sz="2800" dirty="0" smtClean="0"/>
              <a:t>Behawioralne sygnały ostrzegawcze samouszkodzeń</a:t>
            </a:r>
            <a:endParaRPr lang="pl-PL" sz="2800" dirty="0"/>
          </a:p>
        </p:txBody>
      </p:sp>
      <p:sp>
        <p:nvSpPr>
          <p:cNvPr id="3" name="Symbol zastępczy zawartości 2"/>
          <p:cNvSpPr>
            <a:spLocks noGrp="1"/>
          </p:cNvSpPr>
          <p:nvPr>
            <p:ph idx="1"/>
          </p:nvPr>
        </p:nvSpPr>
        <p:spPr>
          <a:xfrm>
            <a:off x="611560" y="1484784"/>
            <a:ext cx="7920880" cy="4641379"/>
          </a:xfrm>
        </p:spPr>
        <p:txBody>
          <a:bodyPr anchor="ctr">
            <a:normAutofit fontScale="70000" lnSpcReduction="20000"/>
          </a:bodyPr>
          <a:lstStyle/>
          <a:p>
            <a:pPr marL="0" indent="0">
              <a:buNone/>
            </a:pPr>
            <a:r>
              <a:rPr lang="pl-PL" sz="3400" b="1" dirty="0" smtClean="0"/>
              <a:t>Mniej specyficzne:</a:t>
            </a:r>
          </a:p>
          <a:p>
            <a:pPr marL="360363" indent="-360363"/>
            <a:r>
              <a:rPr lang="pl-PL" sz="3400" dirty="0" smtClean="0"/>
              <a:t>Zachowania ryzykowne (skakanie z wysokości, przebieganie przez ulicę, prowokowanie w sferze seksualnej)</a:t>
            </a:r>
          </a:p>
          <a:p>
            <a:pPr marL="360363" indent="-360363"/>
            <a:r>
              <a:rPr lang="pl-PL" sz="3400" dirty="0" smtClean="0"/>
              <a:t>Sięganie po alkohol, narkotyki.</a:t>
            </a:r>
          </a:p>
          <a:p>
            <a:pPr marL="360363" indent="-360363"/>
            <a:r>
              <a:rPr lang="pl-PL" sz="3400" dirty="0" smtClean="0"/>
              <a:t>Prace o tematyce fizycznego zranienia, bólu, krwi, smutku.</a:t>
            </a:r>
          </a:p>
          <a:p>
            <a:pPr marL="360363" indent="-360363"/>
            <a:r>
              <a:rPr lang="pl-PL" sz="3400" dirty="0" smtClean="0"/>
              <a:t>Nagle zmiany w kontaktach z rówieśnikami, zainteresowaniach.</a:t>
            </a:r>
          </a:p>
          <a:p>
            <a:pPr marL="360363" indent="-360363"/>
            <a:r>
              <a:rPr lang="pl-PL" sz="3400" dirty="0" smtClean="0"/>
              <a:t>Stany depresyjne (przedłużający się smutek, przygnębienie, wycofanie, izolacja).</a:t>
            </a:r>
          </a:p>
          <a:p>
            <a:pPr marL="360363" indent="-360363"/>
            <a:r>
              <a:rPr lang="pl-PL" sz="3400" dirty="0" smtClean="0"/>
              <a:t>Skrajne, impulsywne, silne reakcje (lęku, gniewu, rozpaczy) emocjonalne na trudne sytuacje.</a:t>
            </a:r>
          </a:p>
          <a:p>
            <a:pPr marL="360363" indent="-360363"/>
            <a:r>
              <a:rPr lang="pl-PL" sz="3400" dirty="0" smtClean="0"/>
              <a:t>Niska samoocena i niechęć wobec siebie. Brak sieci wsparcia.</a:t>
            </a:r>
            <a:endParaRPr lang="pl-PL" sz="3400" dirty="0"/>
          </a:p>
        </p:txBody>
      </p:sp>
    </p:spTree>
    <p:extLst>
      <p:ext uri="{BB962C8B-B14F-4D97-AF65-F5344CB8AC3E}">
        <p14:creationId xmlns:p14="http://schemas.microsoft.com/office/powerpoint/2010/main" val="3574849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smtClean="0"/>
              <a:t>Najważniejsze zasady pracy z osobami </a:t>
            </a:r>
            <a:r>
              <a:rPr lang="pl-PL" sz="3200" dirty="0" err="1" smtClean="0"/>
              <a:t>samouszkadzającymi</a:t>
            </a:r>
            <a:r>
              <a:rPr lang="pl-PL" sz="3200" dirty="0" smtClean="0"/>
              <a:t> się:</a:t>
            </a:r>
            <a:endParaRPr lang="pl-PL" sz="3200" dirty="0"/>
          </a:p>
        </p:txBody>
      </p:sp>
      <p:sp>
        <p:nvSpPr>
          <p:cNvPr id="3" name="Symbol zastępczy zawartości 2"/>
          <p:cNvSpPr>
            <a:spLocks noGrp="1"/>
          </p:cNvSpPr>
          <p:nvPr>
            <p:ph idx="1"/>
          </p:nvPr>
        </p:nvSpPr>
        <p:spPr>
          <a:xfrm>
            <a:off x="611560" y="1600200"/>
            <a:ext cx="7920880" cy="4525963"/>
          </a:xfrm>
        </p:spPr>
        <p:txBody>
          <a:bodyPr anchor="ctr"/>
          <a:lstStyle/>
          <a:p>
            <a:pPr marL="360363" indent="-360363"/>
            <a:r>
              <a:rPr lang="pl-PL" sz="2800" dirty="0" smtClean="0"/>
              <a:t>Prośba aby nie rozmawiać o SU z innymi - wyjaśnienie, że to wywołuje </a:t>
            </a:r>
            <a:r>
              <a:rPr lang="pl-PL" sz="2800" i="1" dirty="0" smtClean="0"/>
              <a:t>zarażanie się</a:t>
            </a:r>
            <a:endParaRPr lang="pl-PL" sz="2800" dirty="0" smtClean="0"/>
          </a:p>
          <a:p>
            <a:pPr marL="360363" indent="-360363"/>
            <a:r>
              <a:rPr lang="pl-PL" sz="2800" dirty="0" smtClean="0"/>
              <a:t>O SU można rozmawiać z psychologiem, pedagogiem itd.</a:t>
            </a:r>
          </a:p>
          <a:p>
            <a:pPr marL="360363" indent="-360363"/>
            <a:r>
              <a:rPr lang="pl-PL" sz="2800" dirty="0" smtClean="0"/>
              <a:t>Blizny zakrywamy.</a:t>
            </a:r>
          </a:p>
          <a:p>
            <a:pPr marL="360363" indent="-360363"/>
            <a:r>
              <a:rPr lang="pl-PL" sz="2800" dirty="0" smtClean="0"/>
              <a:t>Uczymy się nowych umiejętności radzenia sobie ze stresem, z emocjami.</a:t>
            </a:r>
            <a:endParaRPr lang="pl-PL" sz="2800" dirty="0"/>
          </a:p>
        </p:txBody>
      </p:sp>
    </p:spTree>
    <p:extLst>
      <p:ext uri="{BB962C8B-B14F-4D97-AF65-F5344CB8AC3E}">
        <p14:creationId xmlns:p14="http://schemas.microsoft.com/office/powerpoint/2010/main" val="2335893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611560" y="765175"/>
            <a:ext cx="7992888" cy="5360988"/>
          </a:xfrm>
        </p:spPr>
        <p:txBody>
          <a:bodyPr anchor="ctr">
            <a:normAutofit/>
          </a:bodyPr>
          <a:lstStyle/>
          <a:p>
            <a:pPr marL="0" indent="0" algn="ctr">
              <a:buNone/>
            </a:pPr>
            <a:r>
              <a:rPr lang="pl-PL" sz="7200" b="1" dirty="0" smtClean="0">
                <a:solidFill>
                  <a:schemeClr val="bg1"/>
                </a:solidFill>
              </a:rPr>
              <a:t>Zachowania samobójcze</a:t>
            </a:r>
            <a:endParaRPr lang="pl-PL" sz="7200" dirty="0"/>
          </a:p>
        </p:txBody>
      </p:sp>
    </p:spTree>
    <p:extLst>
      <p:ext uri="{BB962C8B-B14F-4D97-AF65-F5344CB8AC3E}">
        <p14:creationId xmlns:p14="http://schemas.microsoft.com/office/powerpoint/2010/main" val="3622908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eaLnBrk="1" hangingPunct="1"/>
            <a:r>
              <a:rPr lang="pl-PL" sz="4000" b="1" dirty="0" smtClean="0"/>
              <a:t>Samobójstwo - skala problemu</a:t>
            </a:r>
          </a:p>
        </p:txBody>
      </p:sp>
      <p:sp>
        <p:nvSpPr>
          <p:cNvPr id="57347" name="Rectangle 3"/>
          <p:cNvSpPr>
            <a:spLocks noGrp="1" noChangeArrowheads="1"/>
          </p:cNvSpPr>
          <p:nvPr>
            <p:ph idx="4294967295"/>
          </p:nvPr>
        </p:nvSpPr>
        <p:spPr/>
        <p:txBody>
          <a:bodyPr anchor="ctr"/>
          <a:lstStyle/>
          <a:p>
            <a:pPr marL="0" indent="0" eaLnBrk="1" hangingPunct="1">
              <a:lnSpc>
                <a:spcPct val="90000"/>
              </a:lnSpc>
              <a:buFontTx/>
              <a:buNone/>
            </a:pPr>
            <a:r>
              <a:rPr lang="pl-PL" sz="2800" b="1" dirty="0" smtClean="0">
                <a:solidFill>
                  <a:srgbClr val="808080"/>
                </a:solidFill>
              </a:rPr>
              <a:t>Samobójstwo należy do 3. najczęstszych przyczyn śmierci młodych ludzi w wieku od 15 do 35 lat.</a:t>
            </a:r>
          </a:p>
          <a:p>
            <a:pPr marL="0" indent="0" eaLnBrk="1" hangingPunct="1">
              <a:lnSpc>
                <a:spcPct val="90000"/>
              </a:lnSpc>
              <a:buFontTx/>
              <a:buNone/>
            </a:pPr>
            <a:endParaRPr lang="pl-PL" sz="2800" b="1" dirty="0" smtClean="0">
              <a:solidFill>
                <a:srgbClr val="808080"/>
              </a:solidFill>
            </a:endParaRPr>
          </a:p>
          <a:p>
            <a:pPr marL="0" indent="0" eaLnBrk="1" hangingPunct="1">
              <a:lnSpc>
                <a:spcPct val="90000"/>
              </a:lnSpc>
              <a:buFontTx/>
              <a:buNone/>
            </a:pPr>
            <a:r>
              <a:rPr lang="pl-PL" sz="2800" b="1" dirty="0" smtClean="0">
                <a:solidFill>
                  <a:srgbClr val="808080"/>
                </a:solidFill>
              </a:rPr>
              <a:t>Każde samobójstwo ma poważny wpływ na co najmniej 6 innych osób.</a:t>
            </a:r>
          </a:p>
          <a:p>
            <a:pPr marL="0" indent="0" eaLnBrk="1" hangingPunct="1">
              <a:lnSpc>
                <a:spcPct val="90000"/>
              </a:lnSpc>
              <a:buFontTx/>
              <a:buNone/>
            </a:pPr>
            <a:endParaRPr lang="pl-PL" sz="2800" b="1" dirty="0" smtClean="0">
              <a:solidFill>
                <a:srgbClr val="808080"/>
              </a:solidFill>
            </a:endParaRPr>
          </a:p>
          <a:p>
            <a:pPr marL="0" indent="0" eaLnBrk="1" hangingPunct="1">
              <a:lnSpc>
                <a:spcPct val="90000"/>
              </a:lnSpc>
              <a:buFontTx/>
              <a:buNone/>
            </a:pPr>
            <a:r>
              <a:rPr lang="pl-PL" sz="2800" b="1" dirty="0" smtClean="0">
                <a:solidFill>
                  <a:srgbClr val="808080"/>
                </a:solidFill>
              </a:rPr>
              <a:t>Jeśli samobójstwo wydarzy się w szkole  czy w miejscu pracy - oddziałuje na setki ludzi.</a:t>
            </a:r>
          </a:p>
          <a:p>
            <a:pPr marL="0" indent="0" eaLnBrk="1" hangingPunct="1">
              <a:lnSpc>
                <a:spcPct val="90000"/>
              </a:lnSpc>
              <a:buFontTx/>
              <a:buNone/>
            </a:pPr>
            <a:endParaRPr lang="pl-PL" sz="2800" dirty="0" smtClean="0"/>
          </a:p>
          <a:p>
            <a:pPr marL="0" indent="0" eaLnBrk="1" hangingPunct="1">
              <a:lnSpc>
                <a:spcPct val="90000"/>
              </a:lnSpc>
              <a:buFontTx/>
              <a:buNone/>
            </a:pPr>
            <a:r>
              <a:rPr lang="pl-PL" sz="2800" dirty="0" smtClean="0"/>
              <a:t>WHO, 2005</a:t>
            </a:r>
          </a:p>
        </p:txBody>
      </p:sp>
      <p:sp>
        <p:nvSpPr>
          <p:cNvPr id="57348" name="Rectangle 4"/>
          <p:cNvSpPr>
            <a:spLocks noChangeArrowheads="1"/>
          </p:cNvSpPr>
          <p:nvPr/>
        </p:nvSpPr>
        <p:spPr bwMode="auto">
          <a:xfrm>
            <a:off x="2286000" y="1735138"/>
            <a:ext cx="4572000" cy="830262"/>
          </a:xfrm>
          <a:prstGeom prst="rect">
            <a:avLst/>
          </a:prstGeom>
          <a:noFill/>
          <a:ln w="9525">
            <a:noFill/>
            <a:miter lim="800000"/>
            <a:headEnd/>
            <a:tailEnd/>
          </a:ln>
        </p:spPr>
        <p:txBody>
          <a:bodyPr>
            <a:spAutoFit/>
          </a:bodyPr>
          <a:lstStyle/>
          <a:p>
            <a:endParaRPr lang="pl-PL" sz="2400" b="1">
              <a:solidFill>
                <a:schemeClr val="tx2"/>
              </a:solidFill>
              <a:latin typeface="Calibri" pitchFamily="34" charset="0"/>
            </a:endParaRPr>
          </a:p>
          <a:p>
            <a:endParaRPr lang="pl-PL" sz="2400" b="1">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pl-PL" sz="4000" smtClean="0"/>
              <a:t>Dane statystyczne z Polski</a:t>
            </a:r>
          </a:p>
        </p:txBody>
      </p:sp>
      <p:sp>
        <p:nvSpPr>
          <p:cNvPr id="46083" name="Rectangle 3"/>
          <p:cNvSpPr>
            <a:spLocks noGrp="1" noChangeArrowheads="1"/>
          </p:cNvSpPr>
          <p:nvPr>
            <p:ph idx="4294967295"/>
          </p:nvPr>
        </p:nvSpPr>
        <p:spPr/>
        <p:txBody>
          <a:bodyPr anchor="ctr"/>
          <a:lstStyle/>
          <a:p>
            <a:pPr marL="0" indent="0" eaLnBrk="1" hangingPunct="1">
              <a:lnSpc>
                <a:spcPct val="90000"/>
              </a:lnSpc>
              <a:buFontTx/>
              <a:buNone/>
            </a:pPr>
            <a:r>
              <a:rPr lang="pl-PL" sz="3600" dirty="0" smtClean="0"/>
              <a:t>W grupie wieku do 19 lat  liczba samobójstw między 2012 r. a  2014 r. wzrosła </a:t>
            </a:r>
            <a:r>
              <a:rPr lang="pl-PL" sz="3600" b="1" dirty="0" smtClean="0">
                <a:solidFill>
                  <a:srgbClr val="FF0000"/>
                </a:solidFill>
              </a:rPr>
              <a:t>z 373 do 597</a:t>
            </a:r>
            <a:r>
              <a:rPr lang="pl-PL" sz="3600" dirty="0" smtClean="0"/>
              <a:t>.</a:t>
            </a:r>
            <a:endParaRPr lang="pl-PL" sz="3600" dirty="0" smtClean="0">
              <a:solidFill>
                <a:srgbClr val="FF3300"/>
              </a:solidFill>
            </a:endParaRPr>
          </a:p>
          <a:p>
            <a:pPr eaLnBrk="1" hangingPunct="1">
              <a:lnSpc>
                <a:spcPct val="90000"/>
              </a:lnSpc>
            </a:pPr>
            <a:endParaRPr lang="pl-PL" sz="2800" dirty="0" smtClean="0">
              <a:solidFill>
                <a:srgbClr val="FF3300"/>
              </a:solidFill>
            </a:endParaRPr>
          </a:p>
          <a:p>
            <a:pPr marL="0" indent="0" eaLnBrk="1" hangingPunct="1">
              <a:lnSpc>
                <a:spcPct val="90000"/>
              </a:lnSpc>
              <a:buFontTx/>
              <a:buNone/>
            </a:pPr>
            <a:r>
              <a:rPr lang="pl-PL" sz="2800" dirty="0" smtClean="0"/>
              <a:t>Dane niepełne  – część prób bywa zatajanych bądź traktowanych jak nieszczęśliwy wypadek.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normAutofit/>
          </a:bodyPr>
          <a:lstStyle/>
          <a:p>
            <a:pPr eaLnBrk="1" hangingPunct="1"/>
            <a:r>
              <a:rPr lang="pl-PL" sz="3600" b="1" dirty="0" smtClean="0"/>
              <a:t>Myśli samobójcze </a:t>
            </a:r>
          </a:p>
        </p:txBody>
      </p:sp>
      <p:sp>
        <p:nvSpPr>
          <p:cNvPr id="12291" name="Rectangle 3"/>
          <p:cNvSpPr>
            <a:spLocks noGrp="1" noChangeArrowheads="1"/>
          </p:cNvSpPr>
          <p:nvPr>
            <p:ph idx="4294967295"/>
          </p:nvPr>
        </p:nvSpPr>
        <p:spPr/>
        <p:txBody>
          <a:bodyPr rtlCol="0">
            <a:normAutofit/>
          </a:bodyPr>
          <a:lstStyle/>
          <a:p>
            <a:pPr eaLnBrk="1" fontAlgn="auto" hangingPunct="1">
              <a:spcAft>
                <a:spcPts val="0"/>
              </a:spcAft>
              <a:buFontTx/>
              <a:buNone/>
              <a:defRPr/>
            </a:pPr>
            <a:endParaRPr lang="pl-PL" b="1" dirty="0" smtClean="0"/>
          </a:p>
          <a:p>
            <a:pPr eaLnBrk="1" fontAlgn="auto" hangingPunct="1">
              <a:spcAft>
                <a:spcPts val="0"/>
              </a:spcAft>
              <a:buFont typeface="Arial" pitchFamily="34" charset="0"/>
              <a:buChar char="•"/>
              <a:defRPr/>
            </a:pPr>
            <a:r>
              <a:rPr lang="pl-PL" b="1" dirty="0" smtClean="0">
                <a:solidFill>
                  <a:srgbClr val="FF3300"/>
                </a:solidFill>
              </a:rPr>
              <a:t>12 proc.</a:t>
            </a:r>
            <a:r>
              <a:rPr lang="pl-PL" b="1" dirty="0" smtClean="0"/>
              <a:t> </a:t>
            </a:r>
            <a:r>
              <a:rPr lang="pl-PL" b="1" dirty="0"/>
              <a:t>dzieci w wieku </a:t>
            </a:r>
            <a:r>
              <a:rPr lang="pl-PL" b="1" dirty="0">
                <a:solidFill>
                  <a:srgbClr val="FF3300"/>
                </a:solidFill>
              </a:rPr>
              <a:t>od 6 do 12 lat</a:t>
            </a:r>
            <a:r>
              <a:rPr lang="pl-PL" b="1" dirty="0"/>
              <a:t> </a:t>
            </a:r>
          </a:p>
          <a:p>
            <a:pPr eaLnBrk="1" fontAlgn="auto" hangingPunct="1">
              <a:spcAft>
                <a:spcPts val="0"/>
              </a:spcAft>
              <a:buFontTx/>
              <a:buNone/>
              <a:defRPr/>
            </a:pPr>
            <a:endParaRPr lang="pl-PL" b="1" dirty="0"/>
          </a:p>
          <a:p>
            <a:pPr eaLnBrk="1" fontAlgn="auto" hangingPunct="1">
              <a:spcAft>
                <a:spcPts val="0"/>
              </a:spcAft>
              <a:buFont typeface="Arial" pitchFamily="34" charset="0"/>
              <a:buChar char="•"/>
              <a:defRPr/>
            </a:pPr>
            <a:r>
              <a:rPr lang="pl-PL" b="1" dirty="0" smtClean="0">
                <a:solidFill>
                  <a:srgbClr val="FF3300"/>
                </a:solidFill>
              </a:rPr>
              <a:t>53 proc.</a:t>
            </a:r>
            <a:r>
              <a:rPr lang="pl-PL" b="1" dirty="0" smtClean="0"/>
              <a:t> </a:t>
            </a:r>
            <a:r>
              <a:rPr lang="pl-PL" b="1" dirty="0"/>
              <a:t>młodzieży od </a:t>
            </a:r>
            <a:r>
              <a:rPr lang="pl-PL" b="1" dirty="0">
                <a:solidFill>
                  <a:srgbClr val="FF3300"/>
                </a:solidFill>
              </a:rPr>
              <a:t>13 do 19 roku </a:t>
            </a:r>
            <a:r>
              <a:rPr lang="pl-PL" b="1" dirty="0" smtClean="0">
                <a:solidFill>
                  <a:srgbClr val="FF3300"/>
                </a:solidFill>
              </a:rPr>
              <a:t>życia</a:t>
            </a:r>
          </a:p>
          <a:p>
            <a:pPr eaLnBrk="1" fontAlgn="auto" hangingPunct="1">
              <a:spcAft>
                <a:spcPts val="0"/>
              </a:spcAft>
              <a:buFont typeface="Arial" pitchFamily="34" charset="0"/>
              <a:buChar char="•"/>
              <a:defRPr/>
            </a:pPr>
            <a:endParaRPr lang="pl-PL" b="1" dirty="0">
              <a:solidFill>
                <a:srgbClr val="FF3300"/>
              </a:solidFill>
            </a:endParaRPr>
          </a:p>
          <a:p>
            <a:pPr eaLnBrk="1" fontAlgn="auto" hangingPunct="1">
              <a:spcAft>
                <a:spcPts val="0"/>
              </a:spcAft>
              <a:buFont typeface="Arial" pitchFamily="34" charset="0"/>
              <a:buChar char="•"/>
              <a:defRPr/>
            </a:pPr>
            <a:endParaRPr lang="pl-PL" b="1" dirty="0" smtClean="0">
              <a:solidFill>
                <a:srgbClr val="FF3300"/>
              </a:solidFill>
            </a:endParaRPr>
          </a:p>
          <a:p>
            <a:pPr marL="0" indent="0" eaLnBrk="1" fontAlgn="auto" hangingPunct="1">
              <a:spcAft>
                <a:spcPts val="0"/>
              </a:spcAft>
              <a:buFont typeface="Arial" pitchFamily="34" charset="0"/>
              <a:buNone/>
              <a:defRPr/>
            </a:pPr>
            <a:r>
              <a:rPr lang="pl-PL" b="1" dirty="0" smtClean="0">
                <a:solidFill>
                  <a:srgbClr val="FF3300"/>
                </a:solidFill>
              </a:rPr>
              <a:t>Dane za WHO</a:t>
            </a:r>
            <a:endParaRPr lang="pl-PL" b="1" dirty="0"/>
          </a:p>
          <a:p>
            <a:pPr eaLnBrk="1" fontAlgn="auto" hangingPunct="1">
              <a:spcAft>
                <a:spcPts val="0"/>
              </a:spcAft>
              <a:buFont typeface="Arial" pitchFamily="34" charset="0"/>
              <a:buChar char="•"/>
              <a:defRPr/>
            </a:pPr>
            <a:endParaRPr lang="pl-PL"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457200" y="274638"/>
            <a:ext cx="8229600" cy="969962"/>
          </a:xfrm>
        </p:spPr>
        <p:txBody>
          <a:bodyPr/>
          <a:lstStyle/>
          <a:p>
            <a:pPr eaLnBrk="1" hangingPunct="1"/>
            <a:r>
              <a:rPr lang="pl-PL" sz="3200" dirty="0" smtClean="0"/>
              <a:t>Myśli samobójcze</a:t>
            </a:r>
          </a:p>
        </p:txBody>
      </p:sp>
      <p:sp>
        <p:nvSpPr>
          <p:cNvPr id="13315" name="Rectangle 3"/>
          <p:cNvSpPr>
            <a:spLocks noGrp="1" noChangeArrowheads="1"/>
          </p:cNvSpPr>
          <p:nvPr>
            <p:ph idx="4294967295"/>
          </p:nvPr>
        </p:nvSpPr>
        <p:spPr/>
        <p:txBody>
          <a:bodyPr rtlCol="0" anchor="ctr">
            <a:normAutofit lnSpcReduction="10000"/>
          </a:bodyPr>
          <a:lstStyle/>
          <a:p>
            <a:pPr algn="ctr" eaLnBrk="1" fontAlgn="auto" hangingPunct="1">
              <a:lnSpc>
                <a:spcPct val="90000"/>
              </a:lnSpc>
              <a:spcAft>
                <a:spcPts val="0"/>
              </a:spcAft>
              <a:buNone/>
              <a:defRPr/>
            </a:pPr>
            <a:r>
              <a:rPr lang="pl-PL" sz="2800" b="1" dirty="0" smtClean="0">
                <a:solidFill>
                  <a:srgbClr val="FF3300"/>
                </a:solidFill>
              </a:rPr>
              <a:t>34 proc.</a:t>
            </a:r>
            <a:r>
              <a:rPr lang="pl-PL" sz="2800" b="1" dirty="0" smtClean="0"/>
              <a:t> </a:t>
            </a:r>
            <a:r>
              <a:rPr lang="pl-PL" sz="2800" dirty="0"/>
              <a:t>myśli </a:t>
            </a:r>
            <a:r>
              <a:rPr lang="pl-PL" sz="2800" dirty="0" smtClean="0"/>
              <a:t>samobójczych</a:t>
            </a:r>
          </a:p>
          <a:p>
            <a:pPr marL="0" indent="0" algn="ctr" eaLnBrk="1" fontAlgn="auto" hangingPunct="1">
              <a:lnSpc>
                <a:spcPct val="90000"/>
              </a:lnSpc>
              <a:spcAft>
                <a:spcPts val="0"/>
              </a:spcAft>
              <a:buFont typeface="Arial" pitchFamily="34" charset="0"/>
              <a:buNone/>
              <a:defRPr/>
            </a:pPr>
            <a:endParaRPr lang="pl-PL" sz="2800" dirty="0"/>
          </a:p>
          <a:p>
            <a:pPr marL="0" indent="0" algn="ctr" eaLnBrk="1" fontAlgn="auto" hangingPunct="1">
              <a:lnSpc>
                <a:spcPct val="90000"/>
              </a:lnSpc>
              <a:spcAft>
                <a:spcPts val="0"/>
              </a:spcAft>
              <a:buFont typeface="Arial" pitchFamily="34" charset="0"/>
              <a:buNone/>
              <a:defRPr/>
            </a:pPr>
            <a:endParaRPr lang="pl-PL" sz="2800" dirty="0" smtClean="0"/>
          </a:p>
          <a:p>
            <a:pPr algn="ctr" eaLnBrk="1" fontAlgn="auto" hangingPunct="1">
              <a:lnSpc>
                <a:spcPct val="90000"/>
              </a:lnSpc>
              <a:spcAft>
                <a:spcPts val="0"/>
              </a:spcAft>
              <a:buFont typeface="Arial" pitchFamily="34" charset="0"/>
              <a:buChar char="•"/>
              <a:defRPr/>
            </a:pPr>
            <a:endParaRPr lang="pl-PL" sz="2800" dirty="0" smtClean="0"/>
          </a:p>
          <a:p>
            <a:pPr algn="ctr" eaLnBrk="1" fontAlgn="auto" hangingPunct="1">
              <a:lnSpc>
                <a:spcPct val="90000"/>
              </a:lnSpc>
              <a:spcAft>
                <a:spcPts val="0"/>
              </a:spcAft>
              <a:buFontTx/>
              <a:buNone/>
              <a:defRPr/>
            </a:pPr>
            <a:r>
              <a:rPr lang="pl-PL" sz="2800" dirty="0" smtClean="0"/>
              <a:t>plany samobójcze</a:t>
            </a:r>
          </a:p>
          <a:p>
            <a:pPr algn="ctr" eaLnBrk="1" fontAlgn="auto" hangingPunct="1">
              <a:lnSpc>
                <a:spcPct val="90000"/>
              </a:lnSpc>
              <a:spcAft>
                <a:spcPts val="0"/>
              </a:spcAft>
              <a:buFontTx/>
              <a:buNone/>
              <a:defRPr/>
            </a:pPr>
            <a:endParaRPr lang="pl-PL" sz="2800" dirty="0" smtClean="0"/>
          </a:p>
          <a:p>
            <a:pPr algn="ctr" eaLnBrk="1" fontAlgn="auto" hangingPunct="1">
              <a:lnSpc>
                <a:spcPct val="90000"/>
              </a:lnSpc>
              <a:spcAft>
                <a:spcPts val="0"/>
              </a:spcAft>
              <a:buNone/>
              <a:defRPr/>
            </a:pPr>
            <a:r>
              <a:rPr lang="pl-PL" sz="2800" b="1" dirty="0" smtClean="0">
                <a:solidFill>
                  <a:srgbClr val="FF0000"/>
                </a:solidFill>
              </a:rPr>
              <a:t>72  proc.</a:t>
            </a:r>
            <a:r>
              <a:rPr lang="pl-PL" sz="2800" b="1" dirty="0" smtClean="0"/>
              <a:t> </a:t>
            </a:r>
            <a:r>
              <a:rPr lang="pl-PL" sz="2800" dirty="0" smtClean="0"/>
              <a:t>planów samobójczych </a:t>
            </a:r>
            <a:endParaRPr lang="pl-PL" sz="2800" dirty="0"/>
          </a:p>
          <a:p>
            <a:pPr marL="0" indent="0" algn="ctr" eaLnBrk="1" fontAlgn="auto" hangingPunct="1">
              <a:lnSpc>
                <a:spcPct val="90000"/>
              </a:lnSpc>
              <a:spcAft>
                <a:spcPts val="0"/>
              </a:spcAft>
              <a:buFont typeface="Arial" pitchFamily="34" charset="0"/>
              <a:buNone/>
              <a:defRPr/>
            </a:pPr>
            <a:endParaRPr lang="pl-PL" sz="2800" dirty="0" smtClean="0"/>
          </a:p>
          <a:p>
            <a:pPr algn="ctr" eaLnBrk="1" fontAlgn="auto" hangingPunct="1">
              <a:lnSpc>
                <a:spcPct val="90000"/>
              </a:lnSpc>
              <a:spcAft>
                <a:spcPts val="0"/>
              </a:spcAft>
              <a:buFont typeface="Arial" pitchFamily="34" charset="0"/>
              <a:buChar char="•"/>
              <a:defRPr/>
            </a:pPr>
            <a:endParaRPr lang="pl-PL" sz="2800" dirty="0" smtClean="0"/>
          </a:p>
          <a:p>
            <a:pPr algn="ctr" eaLnBrk="1" fontAlgn="auto" hangingPunct="1">
              <a:lnSpc>
                <a:spcPct val="90000"/>
              </a:lnSpc>
              <a:spcAft>
                <a:spcPts val="0"/>
              </a:spcAft>
              <a:buFontTx/>
              <a:buNone/>
              <a:defRPr/>
            </a:pPr>
            <a:r>
              <a:rPr lang="pl-PL" sz="2800" dirty="0" smtClean="0"/>
              <a:t>próby samobójcze</a:t>
            </a:r>
            <a:endParaRPr lang="pl-PL" sz="2800" dirty="0"/>
          </a:p>
        </p:txBody>
      </p:sp>
      <p:cxnSp>
        <p:nvCxnSpPr>
          <p:cNvPr id="8" name="Łącznik prosty ze strzałką 7"/>
          <p:cNvCxnSpPr/>
          <p:nvPr/>
        </p:nvCxnSpPr>
        <p:spPr>
          <a:xfrm flipH="1">
            <a:off x="4427984" y="2350393"/>
            <a:ext cx="0" cy="790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a:off x="4355976" y="4931891"/>
            <a:ext cx="0" cy="441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611560" y="96838"/>
            <a:ext cx="7920880" cy="1131887"/>
          </a:xfrm>
        </p:spPr>
        <p:txBody>
          <a:bodyPr>
            <a:normAutofit/>
          </a:bodyPr>
          <a:lstStyle/>
          <a:p>
            <a:r>
              <a:rPr lang="pl-PL" altLang="pl-PL" sz="3600" b="1" dirty="0" smtClean="0">
                <a:solidFill>
                  <a:srgbClr val="FF3300"/>
                </a:solidFill>
              </a:rPr>
              <a:t>Jak dochodzi do samobójstwa?</a:t>
            </a:r>
          </a:p>
        </p:txBody>
      </p:sp>
      <p:sp>
        <p:nvSpPr>
          <p:cNvPr id="39939" name="Rectangle 3"/>
          <p:cNvSpPr>
            <a:spLocks noGrp="1" noChangeArrowheads="1"/>
          </p:cNvSpPr>
          <p:nvPr>
            <p:ph type="body" idx="4294967295"/>
          </p:nvPr>
        </p:nvSpPr>
        <p:spPr>
          <a:xfrm>
            <a:off x="457200" y="1268760"/>
            <a:ext cx="8229600" cy="5297140"/>
          </a:xfrm>
        </p:spPr>
        <p:txBody>
          <a:bodyPr anchor="ctr">
            <a:normAutofit/>
          </a:bodyPr>
          <a:lstStyle/>
          <a:p>
            <a:pPr marL="0" indent="0">
              <a:buFont typeface="Arial" charset="0"/>
              <a:buNone/>
            </a:pPr>
            <a:r>
              <a:rPr lang="pl-PL" altLang="pl-PL" sz="2400" b="1" dirty="0" smtClean="0">
                <a:solidFill>
                  <a:srgbClr val="FF3300"/>
                </a:solidFill>
              </a:rPr>
              <a:t>Czynniki ryzyka – pierwszorzędowe</a:t>
            </a:r>
          </a:p>
          <a:p>
            <a:pPr marL="360363" indent="-360363"/>
            <a:r>
              <a:rPr lang="pl-PL" altLang="pl-PL" sz="2400" dirty="0" smtClean="0"/>
              <a:t>zaburzenia psychiczne: głównie depresja</a:t>
            </a:r>
          </a:p>
          <a:p>
            <a:pPr marL="360363" indent="-360363"/>
            <a:r>
              <a:rPr lang="pl-PL" altLang="pl-PL" sz="2400" dirty="0" smtClean="0"/>
              <a:t>nadużywanie substancji psychoaktywnych</a:t>
            </a:r>
          </a:p>
          <a:p>
            <a:pPr marL="360363" indent="-360363"/>
            <a:r>
              <a:rPr lang="pl-PL" altLang="pl-PL" sz="2400" dirty="0" smtClean="0"/>
              <a:t>wcześniejsze próby samobójcze</a:t>
            </a:r>
          </a:p>
          <a:p>
            <a:pPr marL="360363" indent="-360363"/>
            <a:r>
              <a:rPr lang="pl-PL" altLang="pl-PL" sz="2400" dirty="0" smtClean="0"/>
              <a:t>depresja i zachowania samobójcze w wywiadzie rodzinnym</a:t>
            </a:r>
          </a:p>
          <a:p>
            <a:pPr marL="0" indent="0">
              <a:buNone/>
            </a:pPr>
            <a:endParaRPr lang="pl-PL" altLang="pl-PL" sz="2400" b="1" dirty="0" smtClean="0">
              <a:solidFill>
                <a:srgbClr val="FF3300"/>
              </a:solidFill>
            </a:endParaRPr>
          </a:p>
          <a:p>
            <a:pPr marL="0" indent="0">
              <a:buNone/>
            </a:pPr>
            <a:r>
              <a:rPr lang="pl-PL" altLang="pl-PL" sz="2400" b="1" dirty="0" smtClean="0">
                <a:solidFill>
                  <a:srgbClr val="FF3300"/>
                </a:solidFill>
              </a:rPr>
              <a:t>Stresujące wydarzenia życiowe mogą być czynnikami wyzwalającymi zachowania samobójcze – </a:t>
            </a:r>
            <a:r>
              <a:rPr lang="pl-PL" altLang="pl-PL" sz="2400" dirty="0" smtClean="0"/>
              <a:t>nie są jednak pierwszorzędowymi czynnikami ryzyka (np. konflikty interpersonalne, upokarzające  doświadczenia, problemy </a:t>
            </a:r>
            <a:br>
              <a:rPr lang="pl-PL" altLang="pl-PL" sz="2400" dirty="0" smtClean="0"/>
            </a:br>
            <a:r>
              <a:rPr lang="pl-PL" altLang="pl-PL" sz="2400" dirty="0" smtClean="0"/>
              <a:t>w szkole, z prawem, konflikt z rodzicem, przeprowadzki).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4294967295"/>
          </p:nvPr>
        </p:nvSpPr>
        <p:spPr>
          <a:xfrm>
            <a:off x="611560" y="836712"/>
            <a:ext cx="7920880" cy="4824536"/>
          </a:xfrm>
        </p:spPr>
        <p:txBody>
          <a:bodyPr anchor="ctr">
            <a:normAutofit/>
          </a:bodyPr>
          <a:lstStyle/>
          <a:p>
            <a:pPr marL="0" indent="0" algn="ctr">
              <a:buFont typeface="Arial" charset="0"/>
              <a:buNone/>
            </a:pPr>
            <a:r>
              <a:rPr lang="pl-PL" altLang="pl-PL" sz="2800" dirty="0" smtClean="0"/>
              <a:t>niebezpieczeństwo naśladowania samobójstwa</a:t>
            </a:r>
          </a:p>
          <a:p>
            <a:pPr marL="0" indent="0" algn="ctr">
              <a:buFont typeface="Arial" charset="0"/>
              <a:buNone/>
            </a:pPr>
            <a:r>
              <a:rPr lang="pl-PL" altLang="pl-PL" sz="2800" b="1" dirty="0" smtClean="0">
                <a:solidFill>
                  <a:srgbClr val="FF3300"/>
                </a:solidFill>
              </a:rPr>
              <a:t>efekt Wertera</a:t>
            </a:r>
          </a:p>
          <a:p>
            <a:pPr marL="0" indent="0" algn="ctr"/>
            <a:endParaRPr lang="pl-PL" altLang="pl-PL" sz="2800" b="1" dirty="0" smtClean="0">
              <a:solidFill>
                <a:srgbClr val="FF3300"/>
              </a:solidFill>
            </a:endParaRPr>
          </a:p>
          <a:p>
            <a:pPr marL="0" indent="0" algn="ctr"/>
            <a:endParaRPr lang="pl-PL" altLang="pl-PL" sz="2800" b="1" dirty="0" smtClean="0">
              <a:solidFill>
                <a:srgbClr val="FF3300"/>
              </a:solidFill>
            </a:endParaRPr>
          </a:p>
          <a:p>
            <a:pPr marL="0" indent="0" algn="ctr"/>
            <a:endParaRPr lang="pl-PL" altLang="pl-PL" sz="2800" b="1" dirty="0" smtClean="0">
              <a:solidFill>
                <a:srgbClr val="FF3300"/>
              </a:solidFill>
            </a:endParaRPr>
          </a:p>
          <a:p>
            <a:pPr marL="0" indent="0" algn="ctr">
              <a:buFontTx/>
              <a:buNone/>
            </a:pPr>
            <a:r>
              <a:rPr lang="pl-PL" altLang="pl-PL" sz="2800" dirty="0" smtClean="0"/>
              <a:t>silniejsze zaabsorbowanie śmiercią,</a:t>
            </a:r>
          </a:p>
          <a:p>
            <a:pPr marL="0" indent="0" algn="ctr">
              <a:buFontTx/>
              <a:buNone/>
            </a:pPr>
            <a:r>
              <a:rPr lang="pl-PL" altLang="pl-PL" sz="2800" dirty="0" smtClean="0"/>
              <a:t>mniejszy lęk przed śmiercią,</a:t>
            </a:r>
          </a:p>
          <a:p>
            <a:pPr marL="0" indent="0" algn="ctr">
              <a:buFontTx/>
              <a:buNone/>
            </a:pPr>
            <a:r>
              <a:rPr lang="pl-PL" altLang="pl-PL" sz="2800" dirty="0" smtClean="0"/>
              <a:t>większa akceptacja dla takich zachowań</a:t>
            </a:r>
          </a:p>
        </p:txBody>
      </p:sp>
      <p:sp>
        <p:nvSpPr>
          <p:cNvPr id="80900" name="AutoShape 4"/>
          <p:cNvSpPr>
            <a:spLocks noChangeArrowheads="1"/>
          </p:cNvSpPr>
          <p:nvPr/>
        </p:nvSpPr>
        <p:spPr bwMode="auto">
          <a:xfrm>
            <a:off x="4428108" y="2492896"/>
            <a:ext cx="215900" cy="1081088"/>
          </a:xfrm>
          <a:prstGeom prst="downArrow">
            <a:avLst>
              <a:gd name="adj1" fmla="val 50000"/>
              <a:gd name="adj2" fmla="val 125184"/>
            </a:avLst>
          </a:prstGeom>
          <a:solidFill>
            <a:schemeClr val="accent1"/>
          </a:solidFill>
          <a:ln w="9525">
            <a:solidFill>
              <a:schemeClr val="tx1"/>
            </a:solidFill>
            <a:miter lim="800000"/>
            <a:headEnd/>
            <a:tailEnd/>
          </a:ln>
        </p:spPr>
        <p:txBody>
          <a:bodyPr wrap="none" anchor="ctr"/>
          <a:lstStyle/>
          <a:p>
            <a:endParaRPr lang="pl-P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971600" y="188913"/>
            <a:ext cx="7272808" cy="863823"/>
          </a:xfrm>
        </p:spPr>
        <p:txBody>
          <a:bodyPr/>
          <a:lstStyle/>
          <a:p>
            <a:r>
              <a:rPr lang="pl-PL" altLang="pl-PL" sz="4000" b="1" dirty="0" smtClean="0">
                <a:solidFill>
                  <a:srgbClr val="FF3300"/>
                </a:solidFill>
              </a:rPr>
              <a:t>Wczesne sygnały</a:t>
            </a:r>
          </a:p>
        </p:txBody>
      </p:sp>
      <p:sp>
        <p:nvSpPr>
          <p:cNvPr id="81923" name="Rectangle 3"/>
          <p:cNvSpPr>
            <a:spLocks noGrp="1" noChangeArrowheads="1"/>
          </p:cNvSpPr>
          <p:nvPr>
            <p:ph type="body" idx="4294967295"/>
          </p:nvPr>
        </p:nvSpPr>
        <p:spPr>
          <a:xfrm>
            <a:off x="611560" y="1124744"/>
            <a:ext cx="7920880" cy="4824536"/>
          </a:xfrm>
        </p:spPr>
        <p:txBody>
          <a:bodyPr anchor="ctr">
            <a:normAutofit/>
          </a:bodyPr>
          <a:lstStyle/>
          <a:p>
            <a:pPr>
              <a:lnSpc>
                <a:spcPct val="80000"/>
              </a:lnSpc>
            </a:pPr>
            <a:r>
              <a:rPr lang="pl-PL" altLang="pl-PL" sz="2800" dirty="0" smtClean="0"/>
              <a:t>wypowiedzi samobójcze</a:t>
            </a:r>
          </a:p>
          <a:p>
            <a:pPr>
              <a:lnSpc>
                <a:spcPct val="80000"/>
              </a:lnSpc>
            </a:pPr>
            <a:r>
              <a:rPr lang="pl-PL" altLang="pl-PL" sz="2800" dirty="0" smtClean="0"/>
              <a:t>przesadne zainteresowanie śmiercią </a:t>
            </a:r>
            <a:br>
              <a:rPr lang="pl-PL" altLang="pl-PL" sz="2800" dirty="0" smtClean="0"/>
            </a:br>
            <a:r>
              <a:rPr lang="pl-PL" altLang="pl-PL" sz="2800" dirty="0" smtClean="0"/>
              <a:t>i umieraniem </a:t>
            </a:r>
          </a:p>
          <a:p>
            <a:pPr>
              <a:lnSpc>
                <a:spcPct val="80000"/>
              </a:lnSpc>
            </a:pPr>
            <a:r>
              <a:rPr lang="pl-PL" altLang="pl-PL" sz="2800" dirty="0" smtClean="0"/>
              <a:t>symptomy depresji </a:t>
            </a:r>
          </a:p>
          <a:p>
            <a:pPr>
              <a:lnSpc>
                <a:spcPct val="80000"/>
              </a:lnSpc>
            </a:pPr>
            <a:r>
              <a:rPr lang="pl-PL" altLang="pl-PL" sz="2800" dirty="0" smtClean="0"/>
              <a:t>zmiany w zachowaniu</a:t>
            </a:r>
          </a:p>
          <a:p>
            <a:pPr>
              <a:lnSpc>
                <a:spcPct val="80000"/>
              </a:lnSpc>
            </a:pPr>
            <a:r>
              <a:rPr lang="pl-PL" altLang="pl-PL" sz="2800" dirty="0" smtClean="0"/>
              <a:t>oddawanie rzeczy o specjalnym znaczeniu</a:t>
            </a:r>
          </a:p>
          <a:p>
            <a:pPr>
              <a:lnSpc>
                <a:spcPct val="80000"/>
              </a:lnSpc>
            </a:pPr>
            <a:r>
              <a:rPr lang="pl-PL" altLang="pl-PL" sz="2800" dirty="0" smtClean="0"/>
              <a:t>zamykanie spraw</a:t>
            </a:r>
          </a:p>
          <a:p>
            <a:pPr>
              <a:lnSpc>
                <a:spcPct val="80000"/>
              </a:lnSpc>
            </a:pPr>
            <a:r>
              <a:rPr lang="pl-PL" altLang="pl-PL" sz="2800" dirty="0" smtClean="0"/>
              <a:t>problemy z apetytem i snem</a:t>
            </a:r>
          </a:p>
          <a:p>
            <a:pPr>
              <a:lnSpc>
                <a:spcPct val="80000"/>
              </a:lnSpc>
            </a:pPr>
            <a:r>
              <a:rPr lang="pl-PL" altLang="pl-PL" sz="2800" dirty="0" smtClean="0"/>
              <a:t>zachowania ryzykowne </a:t>
            </a:r>
          </a:p>
          <a:p>
            <a:pPr>
              <a:lnSpc>
                <a:spcPct val="80000"/>
              </a:lnSpc>
            </a:pPr>
            <a:r>
              <a:rPr lang="pl-PL" altLang="pl-PL" sz="2800" dirty="0" smtClean="0"/>
              <a:t>nadużywanie substancji psychoaktywnych</a:t>
            </a:r>
          </a:p>
          <a:p>
            <a:pPr>
              <a:lnSpc>
                <a:spcPct val="80000"/>
              </a:lnSpc>
            </a:pPr>
            <a:r>
              <a:rPr lang="pl-PL" altLang="pl-PL" sz="2800" dirty="0" smtClean="0"/>
              <a:t>utrata zainteresowań</a:t>
            </a:r>
            <a:endParaRPr lang="pl-PL" altLang="pl-PL" sz="28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78098"/>
          </a:xfrm>
        </p:spPr>
        <p:txBody>
          <a:bodyPr/>
          <a:lstStyle/>
          <a:p>
            <a:pPr>
              <a:tabLst>
                <a:tab pos="0" algn="l"/>
              </a:tabLst>
            </a:pPr>
            <a:r>
              <a:rPr lang="pl-PL" altLang="pl-PL" sz="3200" dirty="0" smtClean="0"/>
              <a:t>Wybrane </a:t>
            </a:r>
            <a:r>
              <a:rPr lang="pl-PL" altLang="pl-PL" sz="3200" dirty="0"/>
              <a:t>dane </a:t>
            </a:r>
            <a:r>
              <a:rPr lang="pl-PL" altLang="pl-PL" sz="3200" dirty="0" smtClean="0"/>
              <a:t>dotyczące depresji u </a:t>
            </a:r>
            <a:r>
              <a:rPr lang="pl-PL" altLang="pl-PL" sz="3200" dirty="0"/>
              <a:t>młodzieży</a:t>
            </a:r>
          </a:p>
        </p:txBody>
      </p:sp>
      <p:sp>
        <p:nvSpPr>
          <p:cNvPr id="5123" name="Rectangle 3"/>
          <p:cNvSpPr>
            <a:spLocks noGrp="1" noChangeArrowheads="1"/>
          </p:cNvSpPr>
          <p:nvPr>
            <p:ph type="body" idx="1"/>
          </p:nvPr>
        </p:nvSpPr>
        <p:spPr>
          <a:xfrm>
            <a:off x="611560" y="1357298"/>
            <a:ext cx="7992887" cy="4880014"/>
          </a:xfrm>
        </p:spPr>
        <p:txBody>
          <a:bodyPr anchor="ctr">
            <a:normAutofit fontScale="92500" lnSpcReduction="10000"/>
          </a:bodyPr>
          <a:lstStyle/>
          <a:p>
            <a:pPr marL="457200" indent="-457200">
              <a:lnSpc>
                <a:spcPct val="80000"/>
              </a:lnSpc>
              <a:buFont typeface="+mj-lt"/>
              <a:buAutoNum type="arabicPeriod"/>
            </a:pPr>
            <a:r>
              <a:rPr lang="pl-PL" altLang="pl-PL" sz="2400" dirty="0" smtClean="0"/>
              <a:t>Badania </a:t>
            </a:r>
            <a:r>
              <a:rPr lang="pl-PL" altLang="pl-PL" sz="2400" dirty="0"/>
              <a:t>prof. Hanny </a:t>
            </a:r>
            <a:r>
              <a:rPr lang="pl-PL" altLang="pl-PL" sz="2400" dirty="0" err="1" smtClean="0"/>
              <a:t>Jaklewicz</a:t>
            </a:r>
            <a:r>
              <a:rPr lang="pl-PL" altLang="pl-PL" sz="2400" dirty="0" smtClean="0"/>
              <a:t> (Polska </a:t>
            </a:r>
            <a:r>
              <a:rPr lang="pl-PL" altLang="pl-PL" sz="2400" dirty="0"/>
              <a:t>północna</a:t>
            </a:r>
            <a:r>
              <a:rPr lang="pl-PL" altLang="pl-PL" sz="2400" dirty="0" smtClean="0"/>
              <a:t>):</a:t>
            </a:r>
            <a:endParaRPr lang="pl-PL" altLang="pl-PL" sz="2400" dirty="0"/>
          </a:p>
          <a:p>
            <a:pPr marL="457200" indent="-457200">
              <a:lnSpc>
                <a:spcPct val="80000"/>
              </a:lnSpc>
              <a:buNone/>
            </a:pPr>
            <a:r>
              <a:rPr lang="pl-PL" altLang="pl-PL" sz="2400" dirty="0" smtClean="0">
                <a:solidFill>
                  <a:srgbClr val="002060"/>
                </a:solidFill>
              </a:rPr>
              <a:t>	Objawy </a:t>
            </a:r>
            <a:r>
              <a:rPr lang="pl-PL" altLang="pl-PL" sz="2400" dirty="0">
                <a:solidFill>
                  <a:srgbClr val="002060"/>
                </a:solidFill>
              </a:rPr>
              <a:t>depresji ma około 1/3 młodzieży</a:t>
            </a:r>
          </a:p>
          <a:p>
            <a:pPr marL="457200" indent="-457200">
              <a:lnSpc>
                <a:spcPct val="80000"/>
              </a:lnSpc>
              <a:buFont typeface="+mj-lt"/>
              <a:buAutoNum type="arabicPeriod"/>
            </a:pPr>
            <a:endParaRPr lang="pl-PL" altLang="pl-PL" sz="2400" dirty="0"/>
          </a:p>
          <a:p>
            <a:pPr marL="457200" indent="-457200">
              <a:lnSpc>
                <a:spcPct val="80000"/>
              </a:lnSpc>
              <a:buNone/>
            </a:pPr>
            <a:r>
              <a:rPr lang="pl-PL" altLang="pl-PL" sz="2400" dirty="0" smtClean="0"/>
              <a:t>	Niektóre </a:t>
            </a:r>
            <a:r>
              <a:rPr lang="pl-PL" altLang="pl-PL" sz="2400" dirty="0"/>
              <a:t>okoliczności powodują, iż odsetek ten wyraźnie wzrasta (np. </a:t>
            </a:r>
            <a:r>
              <a:rPr lang="pl-PL" altLang="pl-PL" sz="2400" dirty="0" smtClean="0"/>
              <a:t>bezrobocie.</a:t>
            </a:r>
            <a:endParaRPr lang="pl-PL" altLang="pl-PL" sz="2400" dirty="0"/>
          </a:p>
          <a:p>
            <a:pPr marL="457200" indent="-457200">
              <a:lnSpc>
                <a:spcPct val="80000"/>
              </a:lnSpc>
              <a:buNone/>
            </a:pPr>
            <a:r>
              <a:rPr lang="pl-PL" altLang="pl-PL" sz="2400" dirty="0" smtClean="0"/>
              <a:t>	W </a:t>
            </a:r>
            <a:r>
              <a:rPr lang="pl-PL" altLang="pl-PL" sz="2400" dirty="0"/>
              <a:t>woj. koszalińskim w czasie, gdy był tam najwyższy wskaźnik bezrobocia odsetek depresyjności u młodzieży przekraczał </a:t>
            </a:r>
            <a:r>
              <a:rPr lang="pl-PL" altLang="pl-PL" sz="2400" dirty="0" smtClean="0"/>
              <a:t/>
            </a:r>
            <a:br>
              <a:rPr lang="pl-PL" altLang="pl-PL" sz="2400" dirty="0" smtClean="0"/>
            </a:br>
            <a:r>
              <a:rPr lang="pl-PL" altLang="pl-PL" sz="2400" b="1" dirty="0" smtClean="0">
                <a:solidFill>
                  <a:srgbClr val="FF0000"/>
                </a:solidFill>
              </a:rPr>
              <a:t>50 proc.</a:t>
            </a:r>
            <a:r>
              <a:rPr lang="pl-PL" altLang="pl-PL" sz="2400" dirty="0" smtClean="0">
                <a:solidFill>
                  <a:schemeClr val="tx1">
                    <a:lumMod val="85000"/>
                    <a:lumOff val="15000"/>
                  </a:schemeClr>
                </a:solidFill>
              </a:rPr>
              <a:t>, </a:t>
            </a:r>
            <a:r>
              <a:rPr lang="pl-PL" altLang="pl-PL" sz="2400" dirty="0" smtClean="0"/>
              <a:t>w </a:t>
            </a:r>
            <a:r>
              <a:rPr lang="pl-PL" altLang="pl-PL" sz="2400" dirty="0"/>
              <a:t>tym samym czasie w Gdańsku - </a:t>
            </a:r>
            <a:r>
              <a:rPr lang="pl-PL" altLang="pl-PL" sz="2400" b="1" dirty="0" smtClean="0">
                <a:solidFill>
                  <a:srgbClr val="002060"/>
                </a:solidFill>
              </a:rPr>
              <a:t>30 proc. </a:t>
            </a:r>
            <a:endParaRPr lang="pl-PL" altLang="pl-PL" sz="2400" b="1" dirty="0">
              <a:solidFill>
                <a:srgbClr val="002060"/>
              </a:solidFill>
            </a:endParaRPr>
          </a:p>
          <a:p>
            <a:pPr marL="457200" indent="-457200">
              <a:lnSpc>
                <a:spcPct val="80000"/>
              </a:lnSpc>
              <a:buFont typeface="+mj-lt"/>
              <a:buAutoNum type="arabicPeriod"/>
            </a:pPr>
            <a:endParaRPr lang="pl-PL" altLang="pl-PL" sz="2400" dirty="0" smtClean="0"/>
          </a:p>
          <a:p>
            <a:pPr marL="457200" indent="-457200">
              <a:lnSpc>
                <a:spcPct val="80000"/>
              </a:lnSpc>
              <a:buNone/>
            </a:pPr>
            <a:r>
              <a:rPr lang="pl-PL" altLang="pl-PL" sz="2400" dirty="0" smtClean="0"/>
              <a:t>	Badania </a:t>
            </a:r>
            <a:r>
              <a:rPr lang="pl-PL" altLang="pl-PL" sz="2400" dirty="0"/>
              <a:t>sopockich licealistów z 2011 roku ( </a:t>
            </a:r>
            <a:r>
              <a:rPr lang="pl-PL" altLang="pl-PL" sz="2400" dirty="0" err="1"/>
              <a:t>kl</a:t>
            </a:r>
            <a:r>
              <a:rPr lang="pl-PL" altLang="pl-PL" sz="2400" dirty="0"/>
              <a:t> I </a:t>
            </a:r>
            <a:r>
              <a:rPr lang="pl-PL" altLang="pl-PL" sz="2400" dirty="0" err="1"/>
              <a:t>i</a:t>
            </a:r>
            <a:r>
              <a:rPr lang="pl-PL" altLang="pl-PL" sz="2400" dirty="0"/>
              <a:t> II) – objawy depresji stwierdzono u </a:t>
            </a:r>
            <a:r>
              <a:rPr lang="pl-PL" altLang="pl-PL" sz="2400" dirty="0" smtClean="0">
                <a:solidFill>
                  <a:srgbClr val="002060"/>
                </a:solidFill>
              </a:rPr>
              <a:t>32 proc.</a:t>
            </a:r>
            <a:endParaRPr lang="pl-PL" altLang="pl-PL" sz="2400" dirty="0">
              <a:solidFill>
                <a:srgbClr val="002060"/>
              </a:solidFill>
            </a:endParaRPr>
          </a:p>
          <a:p>
            <a:pPr marL="457200" indent="-457200">
              <a:lnSpc>
                <a:spcPct val="80000"/>
              </a:lnSpc>
              <a:buFont typeface="+mj-lt"/>
              <a:buAutoNum type="arabicPeriod"/>
            </a:pPr>
            <a:endParaRPr lang="pl-PL" altLang="pl-PL" sz="2400" dirty="0"/>
          </a:p>
          <a:p>
            <a:pPr marL="457200" indent="-457200">
              <a:buFont typeface="+mj-lt"/>
              <a:buAutoNum type="arabicPeriod" startAt="2"/>
            </a:pPr>
            <a:r>
              <a:rPr lang="pl-PL" altLang="pl-PL" sz="2400" dirty="0" smtClean="0"/>
              <a:t>Badania </a:t>
            </a:r>
            <a:r>
              <a:rPr lang="pl-PL" altLang="pl-PL" sz="2400" dirty="0"/>
              <a:t>prof. </a:t>
            </a:r>
            <a:r>
              <a:rPr lang="pl-PL" altLang="pl-PL" sz="2400" dirty="0" smtClean="0"/>
              <a:t>Jacka </a:t>
            </a:r>
            <a:r>
              <a:rPr lang="pl-PL" altLang="pl-PL" sz="2400" dirty="0"/>
              <a:t>Bomby </a:t>
            </a:r>
            <a:r>
              <a:rPr lang="pl-PL" altLang="pl-PL" sz="2400" dirty="0" smtClean="0"/>
              <a:t>(2004, 2008)</a:t>
            </a:r>
          </a:p>
          <a:p>
            <a:pPr marL="457200" indent="-457200">
              <a:buNone/>
            </a:pPr>
            <a:r>
              <a:rPr lang="pl-PL" altLang="pl-PL" sz="2400" dirty="0" smtClean="0"/>
              <a:t>	Rozpowszechnienie </a:t>
            </a:r>
            <a:r>
              <a:rPr lang="pl-PL" altLang="pl-PL" sz="2400" dirty="0"/>
              <a:t>depresji </a:t>
            </a:r>
            <a:r>
              <a:rPr lang="pl-PL" altLang="pl-PL" sz="2400" dirty="0">
                <a:solidFill>
                  <a:srgbClr val="002060"/>
                </a:solidFill>
              </a:rPr>
              <a:t>27 – </a:t>
            </a:r>
            <a:r>
              <a:rPr lang="pl-PL" altLang="pl-PL" sz="2400" dirty="0" smtClean="0">
                <a:solidFill>
                  <a:srgbClr val="002060"/>
                </a:solidFill>
              </a:rPr>
              <a:t>54 proc. </a:t>
            </a:r>
            <a:r>
              <a:rPr lang="pl-PL" altLang="pl-PL" sz="2400" dirty="0"/>
              <a:t>w zależności od fazy dojrzewania i </a:t>
            </a:r>
            <a:r>
              <a:rPr lang="pl-PL" altLang="pl-PL" sz="2400" dirty="0" smtClean="0"/>
              <a:t>środowiska.</a:t>
            </a:r>
            <a:endParaRPr lang="pl-PL" altLang="pl-PL" sz="2400" dirty="0"/>
          </a:p>
        </p:txBody>
      </p:sp>
    </p:spTree>
    <p:extLst>
      <p:ext uri="{BB962C8B-B14F-4D97-AF65-F5344CB8AC3E}">
        <p14:creationId xmlns:p14="http://schemas.microsoft.com/office/powerpoint/2010/main" val="1304491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ytuł 1"/>
          <p:cNvSpPr>
            <a:spLocks noGrp="1"/>
          </p:cNvSpPr>
          <p:nvPr>
            <p:ph type="title"/>
          </p:nvPr>
        </p:nvSpPr>
        <p:spPr/>
        <p:txBody>
          <a:bodyPr/>
          <a:lstStyle/>
          <a:p>
            <a:r>
              <a:rPr lang="pl-PL" sz="3200" dirty="0" smtClean="0">
                <a:latin typeface="Arial" charset="0"/>
                <a:cs typeface="Arial" charset="0"/>
              </a:rPr>
              <a:t>Ćwiczenie: Zachowania samobójcze</a:t>
            </a:r>
          </a:p>
        </p:txBody>
      </p:sp>
      <p:sp>
        <p:nvSpPr>
          <p:cNvPr id="17410" name="Symbol zastępczy zawartości 2"/>
          <p:cNvSpPr>
            <a:spLocks noGrp="1"/>
          </p:cNvSpPr>
          <p:nvPr>
            <p:ph idx="1"/>
          </p:nvPr>
        </p:nvSpPr>
        <p:spPr>
          <a:xfrm>
            <a:off x="611560" y="1600200"/>
            <a:ext cx="7992888" cy="4525963"/>
          </a:xfrm>
        </p:spPr>
        <p:txBody>
          <a:bodyPr/>
          <a:lstStyle/>
          <a:p>
            <a:pPr eaLnBrk="1" hangingPunct="1">
              <a:buFont typeface="Arial" charset="0"/>
              <a:buNone/>
            </a:pPr>
            <a:endParaRPr lang="pl-PL" dirty="0" smtClean="0"/>
          </a:p>
          <a:p>
            <a:pPr marL="0" indent="0" eaLnBrk="1" hangingPunct="1">
              <a:buFont typeface="Arial" charset="0"/>
              <a:buNone/>
            </a:pPr>
            <a:r>
              <a:rPr lang="pl-PL" sz="2400" dirty="0" smtClean="0">
                <a:latin typeface="Arial" charset="0"/>
                <a:cs typeface="Arial" charset="0"/>
              </a:rPr>
              <a:t>Wypisz wszystkie możliwe wypowiedzi, w reakcji na zdanie wypowiadane przez ucznia:</a:t>
            </a:r>
          </a:p>
          <a:p>
            <a:pPr marL="0" indent="0" eaLnBrk="1" hangingPunct="1">
              <a:buFont typeface="Arial" charset="0"/>
              <a:buNone/>
            </a:pPr>
            <a:r>
              <a:rPr lang="pl-PL" sz="3600" b="1" dirty="0" smtClean="0">
                <a:latin typeface="Arial" charset="0"/>
                <a:cs typeface="Arial" charset="0"/>
              </a:rPr>
              <a:t>Nie chce mi się żyć.</a:t>
            </a:r>
          </a:p>
          <a:p>
            <a:pPr marL="0" indent="0" eaLnBrk="1" hangingPunct="1">
              <a:buFont typeface="Arial" charset="0"/>
              <a:buNone/>
            </a:pPr>
            <a:r>
              <a:rPr lang="pl-PL" sz="3600" b="1" dirty="0" smtClean="0">
                <a:latin typeface="Arial" charset="0"/>
                <a:cs typeface="Arial" charset="0"/>
              </a:rPr>
              <a:t>Chcę się zabić.</a:t>
            </a:r>
          </a:p>
          <a:p>
            <a:pPr marL="0" lvl="0" indent="0">
              <a:buNone/>
            </a:pPr>
            <a:endParaRPr lang="pl-PL" sz="2400" dirty="0" smtClean="0">
              <a:solidFill>
                <a:prstClr val="black"/>
              </a:solidFill>
              <a:latin typeface="Arial" charset="0"/>
            </a:endParaRPr>
          </a:p>
          <a:p>
            <a:pPr marL="0" lvl="0" indent="0">
              <a:buNone/>
            </a:pPr>
            <a:r>
              <a:rPr lang="pl-PL" sz="2400" dirty="0" smtClean="0">
                <a:solidFill>
                  <a:prstClr val="black"/>
                </a:solidFill>
                <a:latin typeface="Arial" charset="0"/>
              </a:rPr>
              <a:t>Praca indywidualna </a:t>
            </a:r>
            <a:r>
              <a:rPr lang="pl-PL" sz="2400" dirty="0" smtClean="0">
                <a:solidFill>
                  <a:prstClr val="black"/>
                </a:solidFill>
                <a:latin typeface="Arial" charset="0"/>
                <a:sym typeface="Wingdings" pitchFamily="2" charset="2"/>
              </a:rPr>
              <a:t> dyskusja w małych grupach</a:t>
            </a:r>
            <a:endParaRPr lang="pl-PL" sz="2400" dirty="0" smtClean="0">
              <a:solidFill>
                <a:prstClr val="black"/>
              </a:solidFill>
              <a:latin typeface="Arial" charset="0"/>
            </a:endParaRPr>
          </a:p>
          <a:p>
            <a:pPr marL="0" indent="0" eaLnBrk="1" hangingPunct="1">
              <a:buFont typeface="Arial" charset="0"/>
              <a:buNone/>
            </a:pPr>
            <a:endParaRPr lang="pl-PL" sz="36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611560" y="404664"/>
            <a:ext cx="7920880" cy="5688632"/>
          </a:xfrm>
        </p:spPr>
        <p:txBody>
          <a:bodyPr>
            <a:normAutofit fontScale="90000"/>
          </a:bodyPr>
          <a:lstStyle/>
          <a:p>
            <a:pPr algn="l"/>
            <a:r>
              <a:rPr lang="pl-PL" sz="2900" i="1" dirty="0" smtClean="0">
                <a:latin typeface="Times New Roman" pitchFamily="18" charset="0"/>
                <a:cs typeface="Times New Roman" pitchFamily="18" charset="0"/>
              </a:rPr>
              <a:t>Zapowiedź zamiaru samobójczego spotyka się z reguły </a:t>
            </a:r>
            <a:br>
              <a:rPr lang="pl-PL" sz="2900" i="1" dirty="0" smtClean="0">
                <a:latin typeface="Times New Roman" pitchFamily="18" charset="0"/>
                <a:cs typeface="Times New Roman" pitchFamily="18" charset="0"/>
              </a:rPr>
            </a:br>
            <a:r>
              <a:rPr lang="pl-PL" sz="2900" i="1" dirty="0" smtClean="0">
                <a:latin typeface="Times New Roman" pitchFamily="18" charset="0"/>
                <a:cs typeface="Times New Roman" pitchFamily="18" charset="0"/>
              </a:rPr>
              <a:t>z niezrozumieniem: rodzi niechęć, lęk, poczucie bezradności i wyrzuty sumienia, co powoduje, </a:t>
            </a:r>
            <a:br>
              <a:rPr lang="pl-PL" sz="2900" i="1" dirty="0" smtClean="0">
                <a:latin typeface="Times New Roman" pitchFamily="18" charset="0"/>
                <a:cs typeface="Times New Roman" pitchFamily="18" charset="0"/>
              </a:rPr>
            </a:br>
            <a:r>
              <a:rPr lang="pl-PL" sz="2900" i="1" dirty="0" smtClean="0">
                <a:latin typeface="Times New Roman" pitchFamily="18" charset="0"/>
                <a:cs typeface="Times New Roman" pitchFamily="18" charset="0"/>
              </a:rPr>
              <a:t>że bagatelizujemy problem, odpowiadamy ironią, odtrąceniem lub potępieniem. </a:t>
            </a:r>
            <a:br>
              <a:rPr lang="pl-PL" sz="2900" i="1" dirty="0" smtClean="0">
                <a:latin typeface="Times New Roman" pitchFamily="18" charset="0"/>
                <a:cs typeface="Times New Roman" pitchFamily="18" charset="0"/>
              </a:rPr>
            </a:br>
            <a:r>
              <a:rPr lang="pl-PL" sz="2900" dirty="0" smtClean="0">
                <a:latin typeface="Times New Roman" pitchFamily="18" charset="0"/>
                <a:cs typeface="Times New Roman" pitchFamily="18" charset="0"/>
              </a:rPr>
              <a:t>(…)</a:t>
            </a:r>
            <a:r>
              <a:rPr lang="pl-PL" sz="2900" i="1" dirty="0" smtClean="0">
                <a:latin typeface="Times New Roman" pitchFamily="18" charset="0"/>
                <a:cs typeface="Times New Roman" pitchFamily="18" charset="0"/>
              </a:rPr>
              <a:t> Często też nie rozumiejąc czy nie rozpoznając intencji desperata, narzucamy mu nasz punkt widzenia, zmuszamy go do optymizmu i aktywnego uczestnictwa w życiu grupowym. Ten dysonans między potrzebami </a:t>
            </a:r>
            <a:br>
              <a:rPr lang="pl-PL" sz="2900" i="1" dirty="0" smtClean="0">
                <a:latin typeface="Times New Roman" pitchFamily="18" charset="0"/>
                <a:cs typeface="Times New Roman" pitchFamily="18" charset="0"/>
              </a:rPr>
            </a:br>
            <a:r>
              <a:rPr lang="pl-PL" sz="2900" i="1" dirty="0" smtClean="0">
                <a:latin typeface="Times New Roman" pitchFamily="18" charset="0"/>
                <a:cs typeface="Times New Roman" pitchFamily="18" charset="0"/>
              </a:rPr>
              <a:t>i motywacjami samobójczymi </a:t>
            </a:r>
            <a:r>
              <a:rPr lang="pl-PL" sz="2900" i="1" dirty="0" err="1" smtClean="0">
                <a:latin typeface="Times New Roman" pitchFamily="18" charset="0"/>
                <a:cs typeface="Times New Roman" pitchFamily="18" charset="0"/>
              </a:rPr>
              <a:t>suicydentów</a:t>
            </a:r>
            <a:r>
              <a:rPr lang="pl-PL" sz="2900" i="1" dirty="0" smtClean="0">
                <a:latin typeface="Times New Roman" pitchFamily="18" charset="0"/>
                <a:cs typeface="Times New Roman" pitchFamily="18" charset="0"/>
              </a:rPr>
              <a:t> a reakcją otoczenia jest czynnikiem wtórnie </a:t>
            </a:r>
            <a:r>
              <a:rPr lang="pl-PL" sz="2900" i="1" dirty="0" err="1" smtClean="0">
                <a:latin typeface="Times New Roman" pitchFamily="18" charset="0"/>
                <a:cs typeface="Times New Roman" pitchFamily="18" charset="0"/>
              </a:rPr>
              <a:t>suicydogennym</a:t>
            </a:r>
            <a:r>
              <a:rPr lang="pl-PL" sz="2900" i="1" dirty="0" smtClean="0">
                <a:latin typeface="Times New Roman" pitchFamily="18" charset="0"/>
                <a:cs typeface="Times New Roman" pitchFamily="18" charset="0"/>
              </a:rPr>
              <a:t>.</a:t>
            </a:r>
            <a:r>
              <a:rPr lang="pl-PL" sz="2400" i="1" dirty="0" smtClean="0">
                <a:latin typeface="+mn-lt"/>
              </a:rPr>
              <a:t/>
            </a:r>
            <a:br>
              <a:rPr lang="pl-PL" sz="2400" i="1" dirty="0" smtClean="0">
                <a:latin typeface="+mn-lt"/>
              </a:rPr>
            </a:br>
            <a:r>
              <a:rPr lang="pl-PL" sz="2400" dirty="0" smtClean="0">
                <a:latin typeface="+mn-lt"/>
              </a:rPr>
              <a:t/>
            </a:r>
            <a:br>
              <a:rPr lang="pl-PL" sz="2400" dirty="0" smtClean="0">
                <a:latin typeface="+mn-lt"/>
              </a:rPr>
            </a:br>
            <a:r>
              <a:rPr lang="pl-PL" sz="2400" i="1" dirty="0" smtClean="0">
                <a:latin typeface="+mn-lt"/>
              </a:rPr>
              <a:t>Zapobieganie samobójstwom </a:t>
            </a:r>
            <a:r>
              <a:rPr lang="pl-PL" sz="2400" dirty="0" smtClean="0">
                <a:latin typeface="+mn-lt"/>
              </a:rPr>
              <a:t>(WHO, Polskie Towarzystwo Suicydologiczne, Genewa-Warszawa, 2003)</a:t>
            </a:r>
            <a:endParaRPr lang="pl-PL" sz="2400" dirty="0">
              <a:latin typeface="+mn-lt"/>
            </a:endParaRPr>
          </a:p>
        </p:txBody>
      </p:sp>
    </p:spTree>
    <p:extLst>
      <p:ext uri="{BB962C8B-B14F-4D97-AF65-F5344CB8AC3E}">
        <p14:creationId xmlns:p14="http://schemas.microsoft.com/office/powerpoint/2010/main" val="1840711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600" b="1" dirty="0" smtClean="0"/>
              <a:t>Co robić, gdy uczeń mówi o samobójstwie (I)</a:t>
            </a:r>
            <a:endParaRPr lang="pl-PL" sz="3600" b="1" dirty="0"/>
          </a:p>
        </p:txBody>
      </p:sp>
      <p:sp>
        <p:nvSpPr>
          <p:cNvPr id="3" name="Symbol zastępczy zawartości 2"/>
          <p:cNvSpPr>
            <a:spLocks noGrp="1"/>
          </p:cNvSpPr>
          <p:nvPr>
            <p:ph idx="1"/>
          </p:nvPr>
        </p:nvSpPr>
        <p:spPr/>
        <p:txBody>
          <a:bodyPr anchor="ctr"/>
          <a:lstStyle/>
          <a:p>
            <a:r>
              <a:rPr lang="pl-PL" dirty="0" smtClean="0"/>
              <a:t>Zachowaj spokój, nie panikuj. </a:t>
            </a:r>
          </a:p>
          <a:p>
            <a:r>
              <a:rPr lang="pl-PL" dirty="0" smtClean="0"/>
              <a:t>Bądź uważny na tembr swojego głosu, mimikę</a:t>
            </a:r>
            <a:r>
              <a:rPr lang="pl-PL" dirty="0"/>
              <a:t>.</a:t>
            </a:r>
            <a:r>
              <a:rPr lang="pl-PL" dirty="0" smtClean="0"/>
              <a:t> Staraj się nie okazywać zdenerwowania. </a:t>
            </a:r>
          </a:p>
          <a:p>
            <a:r>
              <a:rPr lang="pl-PL" dirty="0" smtClean="0"/>
              <a:t>Uczniowi potrzebny jest opanowany, dający oparcie dorosły.</a:t>
            </a:r>
          </a:p>
          <a:p>
            <a:r>
              <a:rPr lang="pl-PL" dirty="0" smtClean="0"/>
              <a:t>Traktuj to co mówi uczeń poważnie, wielu samobójców komunikowało wcześniej swoje zamiary.</a:t>
            </a:r>
            <a:endParaRPr lang="pl-PL" dirty="0"/>
          </a:p>
        </p:txBody>
      </p:sp>
    </p:spTree>
    <p:extLst>
      <p:ext uri="{BB962C8B-B14F-4D97-AF65-F5344CB8AC3E}">
        <p14:creationId xmlns:p14="http://schemas.microsoft.com/office/powerpoint/2010/main" val="3210411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600" b="1" dirty="0" smtClean="0"/>
              <a:t>Co robić, gdy uczeń mówi o samobójstwie (II)</a:t>
            </a:r>
            <a:endParaRPr lang="pl-PL" sz="3600" dirty="0"/>
          </a:p>
        </p:txBody>
      </p:sp>
      <p:sp>
        <p:nvSpPr>
          <p:cNvPr id="3" name="Symbol zastępczy zawartości 2"/>
          <p:cNvSpPr>
            <a:spLocks noGrp="1"/>
          </p:cNvSpPr>
          <p:nvPr>
            <p:ph idx="1"/>
          </p:nvPr>
        </p:nvSpPr>
        <p:spPr/>
        <p:txBody>
          <a:bodyPr anchor="ctr">
            <a:normAutofit/>
          </a:bodyPr>
          <a:lstStyle/>
          <a:p>
            <a:r>
              <a:rPr lang="pl-PL" dirty="0" smtClean="0"/>
              <a:t>Nie odsyłaj ucznia, nie proponuj mu innego terminu, innej osoby do  rozmowy.</a:t>
            </a:r>
            <a:br>
              <a:rPr lang="pl-PL" dirty="0" smtClean="0"/>
            </a:br>
            <a:r>
              <a:rPr lang="pl-PL" dirty="0" smtClean="0"/>
              <a:t>Odesłanie może odebrać jako lekceważenie może zwiększyć poczucie osamotnienia </a:t>
            </a:r>
            <a:br>
              <a:rPr lang="pl-PL" dirty="0" smtClean="0"/>
            </a:br>
            <a:r>
              <a:rPr lang="pl-PL" dirty="0" smtClean="0"/>
              <a:t>i beznadziejności. </a:t>
            </a:r>
          </a:p>
          <a:p>
            <a:r>
              <a:rPr lang="pl-PL" dirty="0" smtClean="0"/>
              <a:t>Rozmowę musisz przeprowadzić teraz (poproś kogoś o zastępstwo na lekcji).</a:t>
            </a:r>
            <a:endParaRPr lang="pl-PL" dirty="0"/>
          </a:p>
        </p:txBody>
      </p:sp>
    </p:spTree>
    <p:extLst>
      <p:ext uri="{BB962C8B-B14F-4D97-AF65-F5344CB8AC3E}">
        <p14:creationId xmlns:p14="http://schemas.microsoft.com/office/powerpoint/2010/main" val="1337751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b="1" dirty="0" smtClean="0"/>
              <a:t>Co robić, gdy uczeń mówi o samobójstwie (III)</a:t>
            </a:r>
            <a:endParaRPr lang="pl-PL" sz="3200" dirty="0"/>
          </a:p>
        </p:txBody>
      </p:sp>
      <p:sp>
        <p:nvSpPr>
          <p:cNvPr id="3" name="Symbol zastępczy zawartości 2"/>
          <p:cNvSpPr>
            <a:spLocks noGrp="1"/>
          </p:cNvSpPr>
          <p:nvPr>
            <p:ph idx="1"/>
          </p:nvPr>
        </p:nvSpPr>
        <p:spPr/>
        <p:txBody>
          <a:bodyPr anchor="ctr">
            <a:normAutofit/>
          </a:bodyPr>
          <a:lstStyle/>
          <a:p>
            <a:r>
              <a:rPr lang="pl-PL" dirty="0" smtClean="0"/>
              <a:t>Nie zostawiaj ucznia ani na chwilę samego. Jeżeli potrzebujesz wezwij kogoś z członków zespołu ds. sytuacji kryzysowych. </a:t>
            </a:r>
          </a:p>
          <a:p>
            <a:r>
              <a:rPr lang="pl-PL" dirty="0" smtClean="0"/>
              <a:t>W oczekiwaniu na pomoc zatroszcz się o dziecko spokojnie i serdecznie. </a:t>
            </a:r>
          </a:p>
          <a:p>
            <a:r>
              <a:rPr lang="pl-PL" dirty="0" smtClean="0"/>
              <a:t>Po przyjściu drugiej osoby pozostań przy tej rozmowie.</a:t>
            </a:r>
            <a:endParaRPr lang="pl-PL" dirty="0"/>
          </a:p>
        </p:txBody>
      </p:sp>
    </p:spTree>
    <p:extLst>
      <p:ext uri="{BB962C8B-B14F-4D97-AF65-F5344CB8AC3E}">
        <p14:creationId xmlns:p14="http://schemas.microsoft.com/office/powerpoint/2010/main" val="898069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b="1" dirty="0" smtClean="0"/>
              <a:t>Co robić gdy  uczeń mówi o samobójstwie (IV)</a:t>
            </a:r>
            <a:endParaRPr lang="pl-PL" sz="3200" dirty="0"/>
          </a:p>
        </p:txBody>
      </p:sp>
      <p:sp>
        <p:nvSpPr>
          <p:cNvPr id="3" name="Symbol zastępczy zawartości 2"/>
          <p:cNvSpPr>
            <a:spLocks noGrp="1"/>
          </p:cNvSpPr>
          <p:nvPr>
            <p:ph idx="1"/>
          </p:nvPr>
        </p:nvSpPr>
        <p:spPr/>
        <p:txBody>
          <a:bodyPr anchor="ctr">
            <a:normAutofit fontScale="85000" lnSpcReduction="10000"/>
          </a:bodyPr>
          <a:lstStyle/>
          <a:p>
            <a:r>
              <a:rPr lang="pl-PL" dirty="0" smtClean="0"/>
              <a:t>Nie obiecuj absolutnej dyskrecji (musisz powiadomić dyrektora i rodziców, </a:t>
            </a:r>
            <a:r>
              <a:rPr lang="pl-PL" dirty="0"/>
              <a:t>m</a:t>
            </a:r>
            <a:r>
              <a:rPr lang="pl-PL" dirty="0" smtClean="0"/>
              <a:t>oże być konieczność konsultacji specjalistycznej, współpraca z policją i sądem rodzinnym).</a:t>
            </a:r>
          </a:p>
          <a:p>
            <a:pPr>
              <a:buNone/>
            </a:pPr>
            <a:r>
              <a:rPr lang="pl-PL" i="1" dirty="0" smtClean="0"/>
              <a:t>	Nie mogę Ci tego obiecać. Bardzo chcę ci pomóc </a:t>
            </a:r>
            <a:br>
              <a:rPr lang="pl-PL" i="1" dirty="0" smtClean="0"/>
            </a:br>
            <a:r>
              <a:rPr lang="pl-PL" i="1" dirty="0" smtClean="0"/>
              <a:t>i zależy mi, żebyś była zdrowa i szczęśliwa (Twoich problemów nie da się rozwiązać jednoosobowo, nie jestem specjalistą, obowiązują mnie przepisy prawa, żądając całkowitej dyskrecji wiążesz mi ręce).</a:t>
            </a:r>
          </a:p>
          <a:p>
            <a:r>
              <a:rPr lang="pl-PL" dirty="0" smtClean="0"/>
              <a:t>Można odwołać się do obowiązującej w szkole procedury postępowania.</a:t>
            </a:r>
          </a:p>
        </p:txBody>
      </p:sp>
    </p:spTree>
    <p:extLst>
      <p:ext uri="{BB962C8B-B14F-4D97-AF65-F5344CB8AC3E}">
        <p14:creationId xmlns:p14="http://schemas.microsoft.com/office/powerpoint/2010/main" val="3519003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b="1" dirty="0" smtClean="0"/>
              <a:t>Co robić gdy  uczeń mówi o samobójstwie (V)</a:t>
            </a:r>
            <a:endParaRPr lang="pl-PL" sz="3200" dirty="0"/>
          </a:p>
        </p:txBody>
      </p:sp>
      <p:sp>
        <p:nvSpPr>
          <p:cNvPr id="3" name="Symbol zastępczy zawartości 2"/>
          <p:cNvSpPr>
            <a:spLocks noGrp="1"/>
          </p:cNvSpPr>
          <p:nvPr>
            <p:ph idx="1"/>
          </p:nvPr>
        </p:nvSpPr>
        <p:spPr/>
        <p:txBody>
          <a:bodyPr anchor="ctr">
            <a:normAutofit/>
          </a:bodyPr>
          <a:lstStyle/>
          <a:p>
            <a:r>
              <a:rPr lang="pl-PL" dirty="0" smtClean="0"/>
              <a:t>Zadbaj o  warunki rozmowy (intymność, nieprzeszkadzanie itp.).</a:t>
            </a:r>
          </a:p>
          <a:p>
            <a:r>
              <a:rPr lang="pl-PL" dirty="0" smtClean="0"/>
              <a:t>Nie prowokuj ucznia  wątpiąc w jego zamiary np. </a:t>
            </a:r>
            <a:r>
              <a:rPr lang="pl-PL" i="1" dirty="0" smtClean="0"/>
              <a:t>Nie wierzę, że chcesz to zrobić; Nie próbuj mnie straszyć samobójstwem</a:t>
            </a:r>
            <a:r>
              <a:rPr lang="pl-PL" dirty="0" smtClean="0"/>
              <a:t>. </a:t>
            </a:r>
          </a:p>
        </p:txBody>
      </p:sp>
    </p:spTree>
    <p:extLst>
      <p:ext uri="{BB962C8B-B14F-4D97-AF65-F5344CB8AC3E}">
        <p14:creationId xmlns:p14="http://schemas.microsoft.com/office/powerpoint/2010/main" val="2827952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Ważne!!!</a:t>
            </a:r>
            <a:endParaRPr lang="pl-PL" b="1" dirty="0"/>
          </a:p>
        </p:txBody>
      </p:sp>
      <p:sp>
        <p:nvSpPr>
          <p:cNvPr id="3" name="Symbol zastępczy zawartości 2"/>
          <p:cNvSpPr>
            <a:spLocks noGrp="1"/>
          </p:cNvSpPr>
          <p:nvPr>
            <p:ph idx="1"/>
          </p:nvPr>
        </p:nvSpPr>
        <p:spPr/>
        <p:txBody>
          <a:bodyPr anchor="ctr">
            <a:normAutofit fontScale="92500" lnSpcReduction="10000"/>
          </a:bodyPr>
          <a:lstStyle/>
          <a:p>
            <a:r>
              <a:rPr lang="pl-PL" dirty="0" smtClean="0"/>
              <a:t>Respektuj uczucia ucznia. </a:t>
            </a:r>
            <a:endParaRPr lang="pl-PL" dirty="0"/>
          </a:p>
          <a:p>
            <a:r>
              <a:rPr lang="pl-PL" dirty="0" smtClean="0"/>
              <a:t>Nie bagatelizuj problemu.</a:t>
            </a:r>
          </a:p>
          <a:p>
            <a:r>
              <a:rPr lang="pl-PL" dirty="0" smtClean="0"/>
              <a:t>Uważnie słuchaj.</a:t>
            </a:r>
          </a:p>
          <a:p>
            <a:r>
              <a:rPr lang="pl-PL" dirty="0" smtClean="0"/>
              <a:t>Pozwól uczniowi mówić</a:t>
            </a:r>
            <a:r>
              <a:rPr lang="pl-PL" dirty="0"/>
              <a:t> </a:t>
            </a:r>
            <a:r>
              <a:rPr lang="pl-PL" dirty="0" smtClean="0"/>
              <a:t> (mówienie może przynieść mu ulgę).</a:t>
            </a:r>
          </a:p>
          <a:p>
            <a:r>
              <a:rPr lang="pl-PL" dirty="0" smtClean="0"/>
              <a:t>Nie komentuj, nie podawaj swoich interpretacji. </a:t>
            </a:r>
          </a:p>
          <a:p>
            <a:r>
              <a:rPr lang="pl-PL" dirty="0"/>
              <a:t>P</a:t>
            </a:r>
            <a:r>
              <a:rPr lang="pl-PL" dirty="0" smtClean="0"/>
              <a:t>osługuj się prostym, zrozumiałym dla nastolatka językiem.</a:t>
            </a:r>
          </a:p>
          <a:p>
            <a:r>
              <a:rPr lang="pl-PL" dirty="0" smtClean="0"/>
              <a:t>Trzymaj kontakt wzrokowy.</a:t>
            </a:r>
            <a:endParaRPr lang="pl-PL" dirty="0"/>
          </a:p>
        </p:txBody>
      </p:sp>
    </p:spTree>
    <p:extLst>
      <p:ext uri="{BB962C8B-B14F-4D97-AF65-F5344CB8AC3E}">
        <p14:creationId xmlns:p14="http://schemas.microsoft.com/office/powerpoint/2010/main" val="2953670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Ważne!!!</a:t>
            </a:r>
            <a:endParaRPr lang="pl-PL" dirty="0"/>
          </a:p>
        </p:txBody>
      </p:sp>
      <p:sp>
        <p:nvSpPr>
          <p:cNvPr id="3" name="Symbol zastępczy zawartości 2"/>
          <p:cNvSpPr>
            <a:spLocks noGrp="1"/>
          </p:cNvSpPr>
          <p:nvPr>
            <p:ph idx="1"/>
          </p:nvPr>
        </p:nvSpPr>
        <p:spPr/>
        <p:txBody>
          <a:bodyPr anchor="ctr">
            <a:normAutofit/>
          </a:bodyPr>
          <a:lstStyle/>
          <a:p>
            <a:r>
              <a:rPr lang="pl-PL" dirty="0" smtClean="0"/>
              <a:t>Nie próbuj poprawiać nastroju ucznia (przeżywa dramat i nie widzi dla siebie przyszłości )</a:t>
            </a:r>
          </a:p>
          <a:p>
            <a:r>
              <a:rPr lang="pl-PL" dirty="0" smtClean="0"/>
              <a:t>Unikaj nadużywanego słowa </a:t>
            </a:r>
            <a:r>
              <a:rPr lang="pl-PL" i="1" dirty="0" smtClean="0"/>
              <a:t>Rozumiem</a:t>
            </a:r>
            <a:r>
              <a:rPr lang="pl-PL" dirty="0" smtClean="0"/>
              <a:t>, może wywoływać irytację.</a:t>
            </a:r>
          </a:p>
          <a:p>
            <a:r>
              <a:rPr lang="pl-PL" dirty="0" smtClean="0"/>
              <a:t>Nazwij jego emocje i odczucia np.: </a:t>
            </a:r>
            <a:r>
              <a:rPr lang="pl-PL" i="1" dirty="0" smtClean="0"/>
              <a:t>Poczułeś, że wszystko się wali; Byłaś przerażona</a:t>
            </a:r>
            <a:r>
              <a:rPr lang="pl-PL" dirty="0" smtClean="0"/>
              <a:t>.</a:t>
            </a:r>
            <a:endParaRPr lang="pl-PL" dirty="0"/>
          </a:p>
        </p:txBody>
      </p:sp>
    </p:spTree>
    <p:extLst>
      <p:ext uri="{BB962C8B-B14F-4D97-AF65-F5344CB8AC3E}">
        <p14:creationId xmlns:p14="http://schemas.microsoft.com/office/powerpoint/2010/main" val="1102600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Ważne!!!</a:t>
            </a:r>
            <a:endParaRPr lang="pl-PL" dirty="0"/>
          </a:p>
        </p:txBody>
      </p:sp>
      <p:sp>
        <p:nvSpPr>
          <p:cNvPr id="3" name="Symbol zastępczy zawartości 2"/>
          <p:cNvSpPr>
            <a:spLocks noGrp="1"/>
          </p:cNvSpPr>
          <p:nvPr>
            <p:ph idx="1"/>
          </p:nvPr>
        </p:nvSpPr>
        <p:spPr/>
        <p:txBody>
          <a:bodyPr anchor="ctr">
            <a:normAutofit/>
          </a:bodyPr>
          <a:lstStyle/>
          <a:p>
            <a:r>
              <a:rPr lang="pl-PL" dirty="0" smtClean="0"/>
              <a:t>Bądź cierpliwa/y.</a:t>
            </a:r>
          </a:p>
          <a:p>
            <a:r>
              <a:rPr lang="pl-PL" dirty="0" smtClean="0"/>
              <a:t>Uczeń jest pełny żalu, bólu i lęku. Może zachowywać się buntowniczo i prowokacyjnie. </a:t>
            </a:r>
          </a:p>
          <a:p>
            <a:r>
              <a:rPr lang="pl-PL" dirty="0" smtClean="0"/>
              <a:t>Zaczepki słowne i wyrazy rozgoryczenia nie są adresowane bezpośrednio do rozmówcy.  </a:t>
            </a:r>
          </a:p>
          <a:p>
            <a:r>
              <a:rPr lang="pl-PL" dirty="0"/>
              <a:t>N</a:t>
            </a:r>
            <a:r>
              <a:rPr lang="pl-PL" dirty="0" smtClean="0"/>
              <a:t>ie wchodź w rolę sędziego. </a:t>
            </a:r>
          </a:p>
          <a:p>
            <a:r>
              <a:rPr lang="pl-PL" dirty="0" smtClean="0"/>
              <a:t>Ujawnij swoje odczucia wywołane rozmową.</a:t>
            </a:r>
            <a:endParaRPr lang="pl-PL" dirty="0"/>
          </a:p>
        </p:txBody>
      </p:sp>
    </p:spTree>
    <p:extLst>
      <p:ext uri="{BB962C8B-B14F-4D97-AF65-F5344CB8AC3E}">
        <p14:creationId xmlns:p14="http://schemas.microsoft.com/office/powerpoint/2010/main" val="425515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type="body" idx="4294967295"/>
          </p:nvPr>
        </p:nvSpPr>
        <p:spPr>
          <a:xfrm>
            <a:off x="539750" y="836613"/>
            <a:ext cx="8229600" cy="4525962"/>
          </a:xfrm>
        </p:spPr>
        <p:txBody>
          <a:bodyPr/>
          <a:lstStyle/>
          <a:p>
            <a:pPr algn="ctr" eaLnBrk="1" hangingPunct="1">
              <a:lnSpc>
                <a:spcPct val="90000"/>
              </a:lnSpc>
              <a:buFont typeface="Arial" charset="0"/>
              <a:buNone/>
            </a:pPr>
            <a:r>
              <a:rPr lang="pl-PL" altLang="pl-PL" dirty="0" smtClean="0"/>
              <a:t>Etiologia depresji</a:t>
            </a:r>
          </a:p>
          <a:p>
            <a:pPr algn="ctr" eaLnBrk="1" hangingPunct="1">
              <a:lnSpc>
                <a:spcPct val="90000"/>
              </a:lnSpc>
              <a:buFont typeface="Arial" charset="0"/>
              <a:buNone/>
            </a:pPr>
            <a:endParaRPr lang="pl-PL" altLang="pl-PL" dirty="0" smtClean="0"/>
          </a:p>
          <a:p>
            <a:pPr eaLnBrk="1" hangingPunct="1">
              <a:lnSpc>
                <a:spcPct val="90000"/>
              </a:lnSpc>
            </a:pPr>
            <a:r>
              <a:rPr lang="pl-PL" altLang="pl-PL" dirty="0" smtClean="0"/>
              <a:t>Przyczyny biologiczne (spadek neurotransmiterów)</a:t>
            </a:r>
          </a:p>
          <a:p>
            <a:pPr eaLnBrk="1" hangingPunct="1">
              <a:lnSpc>
                <a:spcPct val="90000"/>
              </a:lnSpc>
            </a:pPr>
            <a:r>
              <a:rPr lang="pl-PL" altLang="pl-PL" dirty="0" smtClean="0"/>
              <a:t>Przyczyny psychologiczne (indywidualna reakcja na utratę, przewaga złych doświadczeń, wysoki poziom wrogości)</a:t>
            </a:r>
          </a:p>
          <a:p>
            <a:pPr eaLnBrk="1" hangingPunct="1">
              <a:lnSpc>
                <a:spcPct val="90000"/>
              </a:lnSpc>
            </a:pPr>
            <a:r>
              <a:rPr lang="pl-PL" altLang="pl-PL" dirty="0" smtClean="0"/>
              <a:t>Przyczyny poznawcze (A. Beck- błędy poznawcze)</a:t>
            </a:r>
          </a:p>
          <a:p>
            <a:pPr eaLnBrk="1" hangingPunct="1">
              <a:lnSpc>
                <a:spcPct val="90000"/>
              </a:lnSpc>
              <a:buFont typeface="Arial" charset="0"/>
              <a:buNone/>
            </a:pPr>
            <a:endParaRPr lang="pl-PL" altLang="pl-PL"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Ważne!!!</a:t>
            </a:r>
            <a:endParaRPr lang="pl-PL" dirty="0"/>
          </a:p>
        </p:txBody>
      </p:sp>
      <p:sp>
        <p:nvSpPr>
          <p:cNvPr id="3" name="Symbol zastępczy zawartości 2"/>
          <p:cNvSpPr>
            <a:spLocks noGrp="1"/>
          </p:cNvSpPr>
          <p:nvPr>
            <p:ph idx="1"/>
          </p:nvPr>
        </p:nvSpPr>
        <p:spPr/>
        <p:txBody>
          <a:bodyPr>
            <a:normAutofit fontScale="77500" lnSpcReduction="20000"/>
          </a:bodyPr>
          <a:lstStyle/>
          <a:p>
            <a:r>
              <a:rPr lang="pl-PL" dirty="0"/>
              <a:t>N</a:t>
            </a:r>
            <a:r>
              <a:rPr lang="pl-PL" dirty="0" smtClean="0"/>
              <a:t>ie składaj wyrazów współczucia. </a:t>
            </a:r>
          </a:p>
          <a:p>
            <a:r>
              <a:rPr lang="pl-PL" dirty="0" smtClean="0"/>
              <a:t>Nie opowiadaj o własnych trudnościach życiowych, o innych podobnych</a:t>
            </a:r>
            <a:r>
              <a:rPr lang="pl-PL" dirty="0"/>
              <a:t> </a:t>
            </a:r>
            <a:r>
              <a:rPr lang="pl-PL" dirty="0" smtClean="0"/>
              <a:t>przypadkach.</a:t>
            </a:r>
          </a:p>
          <a:p>
            <a:r>
              <a:rPr lang="pl-PL" dirty="0" smtClean="0"/>
              <a:t>Nie oceniaj. </a:t>
            </a:r>
          </a:p>
          <a:p>
            <a:r>
              <a:rPr lang="pl-PL" dirty="0" smtClean="0"/>
              <a:t>Wypowiadaj się w sposób bezpośredni i otwarty. </a:t>
            </a:r>
          </a:p>
          <a:p>
            <a:r>
              <a:rPr lang="pl-PL" dirty="0" smtClean="0"/>
              <a:t>Nie obawiaj się używać słów </a:t>
            </a:r>
            <a:r>
              <a:rPr lang="pl-PL" i="1" dirty="0" smtClean="0"/>
              <a:t>śmierć</a:t>
            </a:r>
            <a:r>
              <a:rPr lang="pl-PL" dirty="0" smtClean="0"/>
              <a:t> i </a:t>
            </a:r>
            <a:r>
              <a:rPr lang="pl-PL" i="1" dirty="0" smtClean="0"/>
              <a:t>samobójstwo</a:t>
            </a:r>
            <a:r>
              <a:rPr lang="pl-PL" dirty="0" smtClean="0"/>
              <a:t>. </a:t>
            </a:r>
          </a:p>
          <a:p>
            <a:r>
              <a:rPr lang="pl-PL" dirty="0" smtClean="0"/>
              <a:t>Często nastolatki nie mówią o samobójstwie wprost, lecz dają do zrozumienia. </a:t>
            </a:r>
          </a:p>
          <a:p>
            <a:r>
              <a:rPr lang="pl-PL" dirty="0" smtClean="0"/>
              <a:t>Można zapytać czy chcesz mi powiedzieć, że myślisz </a:t>
            </a:r>
            <a:br>
              <a:rPr lang="pl-PL" dirty="0" smtClean="0"/>
            </a:br>
            <a:r>
              <a:rPr lang="pl-PL" dirty="0" smtClean="0"/>
              <a:t>o samobójstwie ?</a:t>
            </a:r>
          </a:p>
          <a:p>
            <a:r>
              <a:rPr lang="pl-PL" dirty="0" smtClean="0"/>
              <a:t>Nie bój się ciszy. </a:t>
            </a:r>
          </a:p>
          <a:p>
            <a:r>
              <a:rPr lang="pl-PL" dirty="0" smtClean="0"/>
              <a:t>Daj sobie i uczniowi czas na refleksję. </a:t>
            </a:r>
          </a:p>
          <a:p>
            <a:endParaRPr lang="pl-PL" dirty="0" smtClean="0"/>
          </a:p>
          <a:p>
            <a:endParaRPr lang="pl-PL" dirty="0"/>
          </a:p>
        </p:txBody>
      </p:sp>
    </p:spTree>
    <p:extLst>
      <p:ext uri="{BB962C8B-B14F-4D97-AF65-F5344CB8AC3E}">
        <p14:creationId xmlns:p14="http://schemas.microsoft.com/office/powerpoint/2010/main" val="4206430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Ważne!!!</a:t>
            </a:r>
            <a:endParaRPr lang="pl-PL" dirty="0"/>
          </a:p>
        </p:txBody>
      </p:sp>
      <p:sp>
        <p:nvSpPr>
          <p:cNvPr id="3" name="Symbol zastępczy zawartości 2"/>
          <p:cNvSpPr>
            <a:spLocks noGrp="1"/>
          </p:cNvSpPr>
          <p:nvPr>
            <p:ph idx="1"/>
          </p:nvPr>
        </p:nvSpPr>
        <p:spPr/>
        <p:txBody>
          <a:bodyPr anchor="ctr">
            <a:normAutofit/>
          </a:bodyPr>
          <a:lstStyle/>
          <a:p>
            <a:r>
              <a:rPr lang="pl-PL" dirty="0" smtClean="0"/>
              <a:t>Przedstaw swoje najbliższe zamiary, opowiedz uczniowi, co zamierzasz zrobić w jego sprawie w najbliższym czasie.</a:t>
            </a:r>
          </a:p>
          <a:p>
            <a:r>
              <a:rPr lang="pl-PL" dirty="0" smtClean="0"/>
              <a:t>Zapytaj jakie ma obawy w związku z tymi działaniami</a:t>
            </a:r>
            <a:endParaRPr lang="pl-PL" dirty="0"/>
          </a:p>
          <a:p>
            <a:r>
              <a:rPr lang="pl-PL" dirty="0" smtClean="0"/>
              <a:t> Wysłuchaj ich i weź je poważnie pod uwagę. </a:t>
            </a:r>
          </a:p>
          <a:p>
            <a:r>
              <a:rPr lang="pl-PL" dirty="0" smtClean="0"/>
              <a:t>Nie rób konfrontacji (dla ofiary jest to dodatkowa trauma).</a:t>
            </a:r>
            <a:endParaRPr lang="pl-PL" dirty="0"/>
          </a:p>
        </p:txBody>
      </p:sp>
    </p:spTree>
    <p:extLst>
      <p:ext uri="{BB962C8B-B14F-4D97-AF65-F5344CB8AC3E}">
        <p14:creationId xmlns:p14="http://schemas.microsoft.com/office/powerpoint/2010/main" val="2201290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218258"/>
          </a:xfrm>
        </p:spPr>
        <p:txBody>
          <a:bodyPr>
            <a:normAutofit/>
          </a:bodyPr>
          <a:lstStyle/>
          <a:p>
            <a:r>
              <a:rPr lang="pl-PL" sz="5400" b="1" dirty="0" smtClean="0"/>
              <a:t>Ważne zdania od dorosłego</a:t>
            </a:r>
            <a:endParaRPr lang="pl-PL" sz="5400" b="1" dirty="0"/>
          </a:p>
        </p:txBody>
      </p:sp>
      <p:sp>
        <p:nvSpPr>
          <p:cNvPr id="3" name="Symbol zastępczy zawartości 2"/>
          <p:cNvSpPr>
            <a:spLocks noGrp="1"/>
          </p:cNvSpPr>
          <p:nvPr>
            <p:ph idx="1"/>
          </p:nvPr>
        </p:nvSpPr>
        <p:spPr>
          <a:xfrm>
            <a:off x="457200" y="2564904"/>
            <a:ext cx="8229600" cy="3561259"/>
          </a:xfrm>
        </p:spPr>
        <p:txBody>
          <a:bodyPr anchor="ctr">
            <a:normAutofit fontScale="85000" lnSpcReduction="10000"/>
          </a:bodyPr>
          <a:lstStyle/>
          <a:p>
            <a:r>
              <a:rPr lang="pl-PL" i="1" dirty="0" smtClean="0"/>
              <a:t>To ważne, co mówisz…</a:t>
            </a:r>
          </a:p>
          <a:p>
            <a:r>
              <a:rPr lang="pl-PL" i="1" dirty="0" smtClean="0"/>
              <a:t>Dobrze, że z tym do mnie przyszedłeś…</a:t>
            </a:r>
          </a:p>
          <a:p>
            <a:r>
              <a:rPr lang="pl-PL" i="1" dirty="0" smtClean="0"/>
              <a:t>To się czasem zdarza, że ludzie wątpią w sens życia…</a:t>
            </a:r>
          </a:p>
          <a:p>
            <a:r>
              <a:rPr lang="pl-PL" i="1" dirty="0" smtClean="0"/>
              <a:t>Rozumiem, że mówisz o tym, że nie chce Ci się żyć, tak jak do tej pory…</a:t>
            </a:r>
          </a:p>
          <a:p>
            <a:r>
              <a:rPr lang="pl-PL" i="1" dirty="0" smtClean="0"/>
              <a:t>To, co teraz dzieje się w Twoim życiu jest dla Ciebie bardzo trudne. Spróbuj mi o tym opowiedzieć…</a:t>
            </a:r>
            <a:endParaRPr lang="pl-PL"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CC00"/>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611560" y="765175"/>
            <a:ext cx="7992888" cy="5360988"/>
          </a:xfrm>
        </p:spPr>
        <p:txBody>
          <a:bodyPr anchor="ctr">
            <a:normAutofit/>
          </a:bodyPr>
          <a:lstStyle/>
          <a:p>
            <a:pPr marL="0" indent="0" algn="ctr">
              <a:buNone/>
            </a:pPr>
            <a:r>
              <a:rPr lang="pl-PL" sz="7200" b="1" dirty="0" smtClean="0">
                <a:solidFill>
                  <a:schemeClr val="bg1"/>
                </a:solidFill>
              </a:rPr>
              <a:t>Zaburzenia odżywiania</a:t>
            </a:r>
            <a:endParaRPr lang="pl-PL" sz="7200" dirty="0"/>
          </a:p>
        </p:txBody>
      </p:sp>
    </p:spTree>
    <p:extLst>
      <p:ext uri="{BB962C8B-B14F-4D97-AF65-F5344CB8AC3E}">
        <p14:creationId xmlns:p14="http://schemas.microsoft.com/office/powerpoint/2010/main" val="3622908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normAutofit/>
          </a:bodyPr>
          <a:lstStyle/>
          <a:p>
            <a:r>
              <a:rPr lang="pl-PL" dirty="0" smtClean="0">
                <a:latin typeface="Arial" charset="0"/>
              </a:rPr>
              <a:t>Ćwiczenie: Symbolika jedzenia</a:t>
            </a:r>
          </a:p>
        </p:txBody>
      </p:sp>
      <p:sp>
        <p:nvSpPr>
          <p:cNvPr id="69635" name="Rectangle 3"/>
          <p:cNvSpPr>
            <a:spLocks noGrp="1"/>
          </p:cNvSpPr>
          <p:nvPr>
            <p:ph type="body" idx="1"/>
          </p:nvPr>
        </p:nvSpPr>
        <p:spPr/>
        <p:txBody>
          <a:bodyPr anchor="t"/>
          <a:lstStyle/>
          <a:p>
            <a:pPr marL="0" indent="0">
              <a:buNone/>
            </a:pPr>
            <a:endParaRPr lang="pl-PL" dirty="0" smtClean="0">
              <a:latin typeface="Arial" charset="0"/>
            </a:endParaRPr>
          </a:p>
          <a:p>
            <a:pPr marL="0" indent="0">
              <a:buNone/>
            </a:pPr>
            <a:r>
              <a:rPr lang="pl-PL" dirty="0" smtClean="0">
                <a:latin typeface="Arial" charset="0"/>
              </a:rPr>
              <a:t>Jaką symboliczną funkcję pełni jedzenie? </a:t>
            </a:r>
          </a:p>
          <a:p>
            <a:pPr marL="0" indent="0">
              <a:buNone/>
            </a:pPr>
            <a:r>
              <a:rPr lang="pl-PL" dirty="0" smtClean="0">
                <a:latin typeface="Arial" charset="0"/>
              </a:rPr>
              <a:t>Zapisz swoje pomysły na obrusie, który jest rozłożony na stole…</a:t>
            </a:r>
          </a:p>
          <a:p>
            <a:pPr marL="0" indent="0">
              <a:buNone/>
            </a:pPr>
            <a:endParaRPr lang="pl-PL" dirty="0" smtClean="0">
              <a:latin typeface="Arial" charset="0"/>
            </a:endParaRPr>
          </a:p>
          <a:p>
            <a:pPr marL="0" indent="0">
              <a:buNone/>
            </a:pPr>
            <a:r>
              <a:rPr lang="pl-PL" sz="2800" dirty="0" smtClean="0">
                <a:latin typeface="Arial" charset="0"/>
              </a:rPr>
              <a:t>Praca indywidualna </a:t>
            </a:r>
            <a:r>
              <a:rPr lang="pl-PL" sz="2800" dirty="0" smtClean="0">
                <a:latin typeface="Arial" charset="0"/>
                <a:sym typeface="Wingdings" pitchFamily="2" charset="2"/>
              </a:rPr>
              <a:t> dyskusja w małych grupach</a:t>
            </a:r>
            <a:endParaRPr lang="pl-PL" sz="2800" dirty="0" smtClean="0">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hangingPunct="1"/>
            <a:r>
              <a:rPr lang="pl-PL" sz="4400" dirty="0" smtClean="0">
                <a:solidFill>
                  <a:srgbClr val="002060"/>
                </a:solidFill>
              </a:rPr>
              <a:t>Jedzenie ma znaczenie </a:t>
            </a:r>
          </a:p>
        </p:txBody>
      </p:sp>
      <p:sp>
        <p:nvSpPr>
          <p:cNvPr id="15363" name="Symbol zastępczy zawartości 2"/>
          <p:cNvSpPr>
            <a:spLocks noGrp="1"/>
          </p:cNvSpPr>
          <p:nvPr>
            <p:ph sz="quarter" idx="1"/>
          </p:nvPr>
        </p:nvSpPr>
        <p:spPr>
          <a:xfrm>
            <a:off x="467543" y="1527175"/>
            <a:ext cx="8136905" cy="4572000"/>
          </a:xfrm>
        </p:spPr>
        <p:txBody>
          <a:bodyPr/>
          <a:lstStyle/>
          <a:p>
            <a:pPr marL="0" indent="0" algn="ctr" eaLnBrk="1" hangingPunct="1">
              <a:buFont typeface="Wingdings 2" pitchFamily="18" charset="2"/>
              <a:buNone/>
            </a:pPr>
            <a:endParaRPr lang="pl-PL" sz="4800" dirty="0" smtClean="0"/>
          </a:p>
          <a:p>
            <a:pPr marL="0" indent="0" eaLnBrk="1" hangingPunct="1">
              <a:buFont typeface="Wingdings 2" pitchFamily="18" charset="2"/>
              <a:buNone/>
            </a:pPr>
            <a:r>
              <a:rPr lang="pl-PL" sz="2800" dirty="0" smtClean="0"/>
              <a:t>W zaburzeniach jedzenia waga i jedzenie stają się centralnym i najważniejszym  punktem życia.</a:t>
            </a:r>
          </a:p>
          <a:p>
            <a:pPr marL="0" indent="0" eaLnBrk="1" hangingPunct="1">
              <a:buFont typeface="Wingdings 2" pitchFamily="18" charset="2"/>
              <a:buNone/>
            </a:pPr>
            <a:r>
              <a:rPr lang="pl-PL" sz="2800" dirty="0" smtClean="0"/>
              <a:t>Wszystkie myśli i uczucia krążą</a:t>
            </a:r>
            <a:r>
              <a:rPr lang="pl-PL" sz="2800" dirty="0" smtClean="0">
                <a:latin typeface="Arial" charset="0"/>
              </a:rPr>
              <a:t> </a:t>
            </a:r>
            <a:r>
              <a:rPr lang="pl-PL" sz="2800" dirty="0" smtClean="0"/>
              <a:t>wokół problemu ciężaru ciała i kontrolowania nawyków  żywieniowych.</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hangingPunct="1"/>
            <a:r>
              <a:rPr lang="pl-PL" sz="4400" dirty="0" smtClean="0">
                <a:solidFill>
                  <a:srgbClr val="002060"/>
                </a:solidFill>
              </a:rPr>
              <a:t>Jedzenie ma znaczenie </a:t>
            </a:r>
          </a:p>
        </p:txBody>
      </p:sp>
      <p:sp>
        <p:nvSpPr>
          <p:cNvPr id="16387" name="Symbol zastępczy zawartości 2"/>
          <p:cNvSpPr>
            <a:spLocks noGrp="1"/>
          </p:cNvSpPr>
          <p:nvPr>
            <p:ph sz="quarter" idx="1"/>
          </p:nvPr>
        </p:nvSpPr>
        <p:spPr>
          <a:xfrm>
            <a:off x="611560" y="1524000"/>
            <a:ext cx="7992888" cy="4572000"/>
          </a:xfrm>
        </p:spPr>
        <p:txBody>
          <a:bodyPr anchor="ctr"/>
          <a:lstStyle/>
          <a:p>
            <a:pPr marL="0" indent="0" eaLnBrk="1" hangingPunct="1">
              <a:buFont typeface="Wingdings 2" pitchFamily="18" charset="2"/>
              <a:buNone/>
            </a:pPr>
            <a:r>
              <a:rPr lang="pl-PL" sz="2800" dirty="0" smtClean="0"/>
              <a:t>Zaburzenia jedzenia nie sprowadzają się jedynie do kwestii pożywienia czy wagi i wymiarów ciała.</a:t>
            </a:r>
          </a:p>
          <a:p>
            <a:pPr marL="0" indent="0" eaLnBrk="1" hangingPunct="1">
              <a:buFont typeface="Wingdings 2" pitchFamily="18" charset="2"/>
              <a:buNone/>
            </a:pPr>
            <a:r>
              <a:rPr lang="pl-PL" sz="2800" dirty="0" smtClean="0"/>
              <a:t>Zaburzenia w przyjmowaniu pokarmów są nierozerwalnie związane z konfliktami wewnętrznymi. </a:t>
            </a:r>
          </a:p>
          <a:p>
            <a:pPr marL="0" indent="0" eaLnBrk="1" hangingPunct="1">
              <a:buFont typeface="Wingdings 2" pitchFamily="18" charset="2"/>
              <a:buNone/>
            </a:pPr>
            <a:r>
              <a:rPr lang="pl-PL" sz="2800" dirty="0" smtClean="0"/>
              <a:t>Jedzenie staje formą zmagania się z licznymi problemami natury psychologicznej. </a:t>
            </a:r>
          </a:p>
          <a:p>
            <a:pPr marL="0" indent="0" eaLnBrk="1" hangingPunct="1">
              <a:buFont typeface="Wingdings 2" pitchFamily="18" charset="2"/>
              <a:buNone/>
            </a:pPr>
            <a:r>
              <a:rPr lang="pl-PL" sz="2800" dirty="0" smtClean="0"/>
              <a:t>Żywność służy wtedy zaspokajaniu potrzeb psychicznych.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hangingPunct="1">
              <a:defRPr/>
            </a:pPr>
            <a:r>
              <a:rPr lang="pl-PL" sz="4400" dirty="0" smtClean="0">
                <a:solidFill>
                  <a:srgbClr val="002060"/>
                </a:solidFill>
              </a:rPr>
              <a:t>Psychologiczne funkcje jedzenia</a:t>
            </a:r>
            <a:endParaRPr lang="pl-PL" sz="4400" dirty="0">
              <a:solidFill>
                <a:srgbClr val="002060"/>
              </a:solidFill>
            </a:endParaRPr>
          </a:p>
        </p:txBody>
      </p:sp>
      <p:sp>
        <p:nvSpPr>
          <p:cNvPr id="17411" name="Symbol zastępczy zawartości 2"/>
          <p:cNvSpPr>
            <a:spLocks noGrp="1"/>
          </p:cNvSpPr>
          <p:nvPr>
            <p:ph sz="quarter" idx="1"/>
          </p:nvPr>
        </p:nvSpPr>
        <p:spPr>
          <a:xfrm>
            <a:off x="611559" y="1527175"/>
            <a:ext cx="7992889" cy="4572000"/>
          </a:xfrm>
        </p:spPr>
        <p:txBody>
          <a:bodyPr anchor="ctr"/>
          <a:lstStyle/>
          <a:p>
            <a:pPr eaLnBrk="1" hangingPunct="1"/>
            <a:r>
              <a:rPr lang="pl-PL" sz="2800" dirty="0" smtClean="0"/>
              <a:t>Jedzenie jako oznaka miłości i więzi</a:t>
            </a:r>
          </a:p>
          <a:p>
            <a:pPr eaLnBrk="1" hangingPunct="1"/>
            <a:r>
              <a:rPr lang="pl-PL" sz="2800" dirty="0" smtClean="0"/>
              <a:t>Jedzenie jako pocieszenie</a:t>
            </a:r>
          </a:p>
          <a:p>
            <a:pPr eaLnBrk="1" hangingPunct="1"/>
            <a:r>
              <a:rPr lang="pl-PL" sz="2800" dirty="0" smtClean="0"/>
              <a:t>Jedzenie jako nagroda</a:t>
            </a:r>
          </a:p>
          <a:p>
            <a:pPr eaLnBrk="1" hangingPunct="1"/>
            <a:r>
              <a:rPr lang="pl-PL" sz="2800" dirty="0" smtClean="0"/>
              <a:t>Jedzenie jako sposób niwelowania stresu </a:t>
            </a:r>
            <a:r>
              <a:rPr lang="pl-PL" sz="2800" dirty="0" smtClean="0">
                <a:latin typeface="Arial" charset="0"/>
              </a:rPr>
              <a:t/>
            </a:r>
            <a:br>
              <a:rPr lang="pl-PL" sz="2800" dirty="0" smtClean="0">
                <a:latin typeface="Arial" charset="0"/>
              </a:rPr>
            </a:br>
            <a:r>
              <a:rPr lang="pl-PL" sz="2800" dirty="0" smtClean="0"/>
              <a:t>i napięcia</a:t>
            </a:r>
          </a:p>
          <a:p>
            <a:pPr eaLnBrk="1" hangingPunct="1"/>
            <a:r>
              <a:rPr lang="pl-PL" sz="2800" dirty="0" smtClean="0"/>
              <a:t>Jedzenie jako metoda łagodzenie bólu, cierpienia </a:t>
            </a:r>
            <a:br>
              <a:rPr lang="pl-PL" sz="2800" dirty="0" smtClean="0"/>
            </a:br>
            <a:r>
              <a:rPr lang="pl-PL" sz="2800" dirty="0" smtClean="0"/>
              <a:t>i poczucia samotności</a:t>
            </a:r>
          </a:p>
          <a:p>
            <a:pPr eaLnBrk="1" hangingPunct="1"/>
            <a:r>
              <a:rPr lang="pl-PL" sz="2800" dirty="0" smtClean="0"/>
              <a:t>Jedzenie jako </a:t>
            </a:r>
            <a:r>
              <a:rPr lang="pl-PL" sz="2800" i="1" dirty="0" smtClean="0"/>
              <a:t>przykrywka</a:t>
            </a:r>
            <a:r>
              <a:rPr lang="pl-PL" sz="2800" dirty="0" smtClean="0"/>
              <a:t> dla konfliktów wewnętrznych i interpersonalnych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500" fill="hold"/>
                                        <p:tgtEl>
                                          <p:spTgt spid="1741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4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hangingPunct="1">
              <a:defRPr/>
            </a:pPr>
            <a:r>
              <a:rPr lang="pl-PL" sz="4400" dirty="0" smtClean="0"/>
              <a:t>Psychologiczna funkcja wagi </a:t>
            </a:r>
            <a:endParaRPr lang="pl-PL" sz="4400" dirty="0"/>
          </a:p>
        </p:txBody>
      </p:sp>
      <p:sp>
        <p:nvSpPr>
          <p:cNvPr id="18435" name="Symbol zastępczy zawartości 2"/>
          <p:cNvSpPr>
            <a:spLocks noGrp="1"/>
          </p:cNvSpPr>
          <p:nvPr>
            <p:ph sz="quarter" idx="1"/>
          </p:nvPr>
        </p:nvSpPr>
        <p:spPr>
          <a:xfrm>
            <a:off x="611559" y="1527175"/>
            <a:ext cx="7920881" cy="4572000"/>
          </a:xfrm>
        </p:spPr>
        <p:txBody>
          <a:bodyPr/>
          <a:lstStyle/>
          <a:p>
            <a:pPr marL="0" indent="0" eaLnBrk="1" hangingPunct="1">
              <a:buFont typeface="Wingdings 2" pitchFamily="18" charset="2"/>
              <a:buNone/>
            </a:pPr>
            <a:endParaRPr lang="pl-PL" dirty="0" smtClean="0"/>
          </a:p>
          <a:p>
            <a:pPr marL="0" indent="0" eaLnBrk="1" hangingPunct="1">
              <a:buFont typeface="Wingdings 2" pitchFamily="18" charset="2"/>
              <a:buNone/>
            </a:pPr>
            <a:r>
              <a:rPr lang="pl-PL" sz="3200" b="1" dirty="0" smtClean="0"/>
              <a:t>Mówię i wyrażam siebie swoim ciałem!!!</a:t>
            </a:r>
          </a:p>
          <a:p>
            <a:pPr marL="0" indent="0" eaLnBrk="1" hangingPunct="1">
              <a:buFont typeface="Wingdings 2" pitchFamily="18" charset="2"/>
              <a:buNone/>
            </a:pPr>
            <a:endParaRPr lang="pl-PL" sz="3200" dirty="0" smtClean="0"/>
          </a:p>
          <a:p>
            <a:pPr marL="0" indent="0" eaLnBrk="1" hangingPunct="1">
              <a:buFont typeface="Wingdings 2" pitchFamily="18" charset="2"/>
              <a:buNone/>
            </a:pPr>
            <a:r>
              <a:rPr lang="pl-PL" sz="2800" dirty="0" smtClean="0"/>
              <a:t>Osoba poprzez ciało nieświadomie wyraża swoje stany emocjonalne, wewnętrzne konflikty, doznane traumy, negatywne emocje jak: złość, lęk, smutek.</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zawartości 2"/>
          <p:cNvSpPr>
            <a:spLocks noGrp="1"/>
          </p:cNvSpPr>
          <p:nvPr>
            <p:ph sz="quarter" idx="1"/>
          </p:nvPr>
        </p:nvSpPr>
        <p:spPr>
          <a:xfrm>
            <a:off x="611559" y="1527175"/>
            <a:ext cx="7992889" cy="4572000"/>
          </a:xfrm>
        </p:spPr>
        <p:txBody>
          <a:bodyPr>
            <a:normAutofit lnSpcReduction="10000"/>
          </a:bodyPr>
          <a:lstStyle/>
          <a:p>
            <a:pPr eaLnBrk="1" hangingPunct="1"/>
            <a:r>
              <a:rPr lang="pl-PL" sz="2400" dirty="0" smtClean="0"/>
              <a:t>Objadanie się (dużą ilością wysokokalorycznego pożywienia), bez przeczyszczania się i okresów postu</a:t>
            </a:r>
          </a:p>
          <a:p>
            <a:pPr eaLnBrk="1" hangingPunct="1"/>
            <a:r>
              <a:rPr lang="pl-PL" sz="2400" dirty="0" smtClean="0"/>
              <a:t>Bezskuteczne przerzucanie się z jednej diety na drugą</a:t>
            </a:r>
          </a:p>
          <a:p>
            <a:pPr eaLnBrk="1" hangingPunct="1"/>
            <a:r>
              <a:rPr lang="pl-PL" sz="2400" dirty="0" smtClean="0"/>
              <a:t>Koncentracja na wadze i wyglądzie, samoocena związana </a:t>
            </a:r>
            <a:r>
              <a:rPr lang="pl-PL" sz="2400" dirty="0" smtClean="0">
                <a:latin typeface="Arial" charset="0"/>
              </a:rPr>
              <a:t/>
            </a:r>
            <a:br>
              <a:rPr lang="pl-PL" sz="2400" dirty="0" smtClean="0">
                <a:latin typeface="Arial" charset="0"/>
              </a:rPr>
            </a:br>
            <a:r>
              <a:rPr lang="pl-PL" sz="2400" dirty="0" smtClean="0"/>
              <a:t>z wymiarami ciała</a:t>
            </a:r>
          </a:p>
          <a:p>
            <a:pPr eaLnBrk="1" hangingPunct="1"/>
            <a:r>
              <a:rPr lang="pl-PL" sz="2400" dirty="0" smtClean="0"/>
              <a:t>Ograniczanie jedzenia w towarzystwie innych ludzi, co jednak nie powoduje spadku na wadze.</a:t>
            </a:r>
          </a:p>
          <a:p>
            <a:pPr eaLnBrk="1" hangingPunct="1"/>
            <a:r>
              <a:rPr lang="pl-PL" sz="2400" dirty="0" smtClean="0"/>
              <a:t>Jedzenie w samotności</a:t>
            </a:r>
          </a:p>
          <a:p>
            <a:pPr eaLnBrk="1" hangingPunct="1"/>
            <a:r>
              <a:rPr lang="pl-PL" sz="2400" dirty="0" smtClean="0"/>
              <a:t>Wycofywanie się z życia towarzyskiego i unikanie zajęć fizycznych ze względu na zakłopotanie z powodu własnej wagi i sylwetki</a:t>
            </a:r>
          </a:p>
          <a:p>
            <a:pPr eaLnBrk="1" hangingPunct="1"/>
            <a:r>
              <a:rPr lang="pl-PL" sz="2400" dirty="0" smtClean="0"/>
              <a:t>Coraz większe zmęczenie i brak energii, przygnębienie</a:t>
            </a:r>
            <a:endParaRPr lang="pl-PL" dirty="0" smtClean="0"/>
          </a:p>
        </p:txBody>
      </p:sp>
      <p:sp>
        <p:nvSpPr>
          <p:cNvPr id="4" name="Tytuł 3"/>
          <p:cNvSpPr>
            <a:spLocks noGrp="1"/>
          </p:cNvSpPr>
          <p:nvPr>
            <p:ph type="title"/>
          </p:nvPr>
        </p:nvSpPr>
        <p:spPr>
          <a:xfrm>
            <a:off x="301625" y="228600"/>
            <a:ext cx="8534400" cy="1066800"/>
          </a:xfrm>
        </p:spPr>
        <p:txBody>
          <a:bodyPr/>
          <a:lstStyle/>
          <a:p>
            <a:pPr eaLnBrk="1" hangingPunct="1">
              <a:defRPr/>
            </a:pPr>
            <a:r>
              <a:rPr lang="pl-PL" sz="3200" dirty="0" smtClean="0"/>
              <a:t>Symptomy wewnętrznego przymusu jedzenia</a:t>
            </a:r>
            <a:endParaRPr lang="pl-PL"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7650">
                                            <p:txEl>
                                              <p:pRg st="1" end="1"/>
                                            </p:txEl>
                                          </p:spTgt>
                                        </p:tgtEl>
                                        <p:attrNameLst>
                                          <p:attrName>style.visibility</p:attrName>
                                        </p:attrNameLst>
                                      </p:cBhvr>
                                      <p:to>
                                        <p:strVal val="visible"/>
                                      </p:to>
                                    </p:set>
                                    <p:anim calcmode="lin" valueType="num">
                                      <p:cBhvr additive="base">
                                        <p:cTn id="13" dur="500" fill="hold"/>
                                        <p:tgtEl>
                                          <p:spTgt spid="2765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6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7650">
                                            <p:txEl>
                                              <p:pRg st="2" end="2"/>
                                            </p:txEl>
                                          </p:spTgt>
                                        </p:tgtEl>
                                        <p:attrNameLst>
                                          <p:attrName>style.visibility</p:attrName>
                                        </p:attrNameLst>
                                      </p:cBhvr>
                                      <p:to>
                                        <p:strVal val="visible"/>
                                      </p:to>
                                    </p:set>
                                    <p:anim calcmode="lin" valueType="num">
                                      <p:cBhvr additive="base">
                                        <p:cTn id="19" dur="500" fill="hold"/>
                                        <p:tgtEl>
                                          <p:spTgt spid="2765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65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7650">
                                            <p:txEl>
                                              <p:pRg st="3" end="3"/>
                                            </p:txEl>
                                          </p:spTgt>
                                        </p:tgtEl>
                                        <p:attrNameLst>
                                          <p:attrName>style.visibility</p:attrName>
                                        </p:attrNameLst>
                                      </p:cBhvr>
                                      <p:to>
                                        <p:strVal val="visible"/>
                                      </p:to>
                                    </p:set>
                                    <p:anim calcmode="lin" valueType="num">
                                      <p:cBhvr additive="base">
                                        <p:cTn id="25" dur="500" fill="hold"/>
                                        <p:tgtEl>
                                          <p:spTgt spid="27650">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6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7650">
                                            <p:txEl>
                                              <p:pRg st="4" end="4"/>
                                            </p:txEl>
                                          </p:spTgt>
                                        </p:tgtEl>
                                        <p:attrNameLst>
                                          <p:attrName>style.visibility</p:attrName>
                                        </p:attrNameLst>
                                      </p:cBhvr>
                                      <p:to>
                                        <p:strVal val="visible"/>
                                      </p:to>
                                    </p:set>
                                    <p:anim calcmode="lin" valueType="num">
                                      <p:cBhvr additive="base">
                                        <p:cTn id="31" dur="500" fill="hold"/>
                                        <p:tgtEl>
                                          <p:spTgt spid="27650">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765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7650">
                                            <p:txEl>
                                              <p:pRg st="5" end="5"/>
                                            </p:txEl>
                                          </p:spTgt>
                                        </p:tgtEl>
                                        <p:attrNameLst>
                                          <p:attrName>style.visibility</p:attrName>
                                        </p:attrNameLst>
                                      </p:cBhvr>
                                      <p:to>
                                        <p:strVal val="visible"/>
                                      </p:to>
                                    </p:set>
                                    <p:anim calcmode="lin" valueType="num">
                                      <p:cBhvr additive="base">
                                        <p:cTn id="37" dur="500" fill="hold"/>
                                        <p:tgtEl>
                                          <p:spTgt spid="27650">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765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7650">
                                            <p:txEl>
                                              <p:pRg st="6" end="6"/>
                                            </p:txEl>
                                          </p:spTgt>
                                        </p:tgtEl>
                                        <p:attrNameLst>
                                          <p:attrName>style.visibility</p:attrName>
                                        </p:attrNameLst>
                                      </p:cBhvr>
                                      <p:to>
                                        <p:strVal val="visible"/>
                                      </p:to>
                                    </p:set>
                                    <p:anim calcmode="lin" valueType="num">
                                      <p:cBhvr additive="base">
                                        <p:cTn id="43" dur="500" fill="hold"/>
                                        <p:tgtEl>
                                          <p:spTgt spid="27650">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765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Rectangle 12"/>
          <p:cNvSpPr>
            <a:spLocks noGrp="1" noChangeArrowheads="1"/>
          </p:cNvSpPr>
          <p:nvPr>
            <p:ph type="title" idx="4294967295"/>
          </p:nvPr>
        </p:nvSpPr>
        <p:spPr>
          <a:xfrm>
            <a:off x="457200" y="274638"/>
            <a:ext cx="8229600" cy="778098"/>
          </a:xfrm>
        </p:spPr>
        <p:txBody>
          <a:bodyPr anchorCtr="1"/>
          <a:lstStyle/>
          <a:p>
            <a:pPr eaLnBrk="1" hangingPunct="1"/>
            <a:r>
              <a:rPr lang="pl-PL" altLang="pl-PL" sz="3200" b="1" dirty="0" smtClean="0">
                <a:solidFill>
                  <a:srgbClr val="002060"/>
                </a:solidFill>
              </a:rPr>
              <a:t>Zaburzenie depresji głównej </a:t>
            </a:r>
          </a:p>
        </p:txBody>
      </p:sp>
      <p:sp>
        <p:nvSpPr>
          <p:cNvPr id="6157" name="Rectangle 13"/>
          <p:cNvSpPr>
            <a:spLocks noGrp="1" noChangeArrowheads="1"/>
          </p:cNvSpPr>
          <p:nvPr>
            <p:ph type="body" idx="4294967295"/>
          </p:nvPr>
        </p:nvSpPr>
        <p:spPr>
          <a:xfrm>
            <a:off x="457200" y="1052736"/>
            <a:ext cx="8229600" cy="5073427"/>
          </a:xfrm>
        </p:spPr>
        <p:txBody>
          <a:bodyPr anchor="ctr"/>
          <a:lstStyle/>
          <a:p>
            <a:pPr marL="609600" indent="-609600" eaLnBrk="1" hangingPunct="1">
              <a:lnSpc>
                <a:spcPct val="90000"/>
              </a:lnSpc>
              <a:buFontTx/>
              <a:buAutoNum type="arabicPeriod"/>
            </a:pPr>
            <a:r>
              <a:rPr lang="pl-PL" altLang="pl-PL" sz="2400" dirty="0" smtClean="0"/>
              <a:t>Stałe uczucie smutku lub poirytowania</a:t>
            </a:r>
          </a:p>
          <a:p>
            <a:pPr marL="609600" indent="-609600" eaLnBrk="1" hangingPunct="1">
              <a:lnSpc>
                <a:spcPct val="90000"/>
              </a:lnSpc>
              <a:buFontTx/>
              <a:buAutoNum type="arabicPeriod"/>
            </a:pPr>
            <a:r>
              <a:rPr lang="pl-PL" altLang="pl-PL" sz="2400" dirty="0" smtClean="0"/>
              <a:t>Utrata zainteresowania zajęciami wcześniej atrakcyjnymi</a:t>
            </a:r>
          </a:p>
          <a:p>
            <a:pPr marL="609600" indent="-609600" eaLnBrk="1" hangingPunct="1">
              <a:lnSpc>
                <a:spcPct val="90000"/>
              </a:lnSpc>
              <a:buFontTx/>
              <a:buAutoNum type="arabicPeriod"/>
            </a:pPr>
            <a:r>
              <a:rPr lang="pl-PL" altLang="pl-PL" sz="2400" dirty="0" smtClean="0"/>
              <a:t>Znacząca zmiana apetytu lub wagi</a:t>
            </a:r>
          </a:p>
          <a:p>
            <a:pPr marL="609600" indent="-609600" eaLnBrk="1" hangingPunct="1">
              <a:lnSpc>
                <a:spcPct val="90000"/>
              </a:lnSpc>
              <a:buFontTx/>
              <a:buAutoNum type="arabicPeriod"/>
            </a:pPr>
            <a:r>
              <a:rPr lang="pl-PL" altLang="pl-PL" sz="2400" dirty="0" smtClean="0"/>
              <a:t>Trudności w zasypianiu lub nadmierna senność</a:t>
            </a:r>
            <a:endParaRPr lang="pl-PL" altLang="pl-PL" sz="2400" dirty="0" smtClean="0">
              <a:latin typeface="Arial" charset="0"/>
            </a:endParaRPr>
          </a:p>
          <a:p>
            <a:pPr marL="609600" indent="-609600" eaLnBrk="1" hangingPunct="1">
              <a:lnSpc>
                <a:spcPct val="90000"/>
              </a:lnSpc>
              <a:buFont typeface="Arial" charset="0"/>
              <a:buAutoNum type="arabicPeriod"/>
            </a:pPr>
            <a:r>
              <a:rPr lang="pl-PL" altLang="pl-PL" sz="2400" dirty="0" smtClean="0"/>
              <a:t>Nadpobudliwość psychoruchowa lub spowolnienie</a:t>
            </a:r>
          </a:p>
          <a:p>
            <a:pPr marL="609600" indent="-609600" eaLnBrk="1" hangingPunct="1">
              <a:lnSpc>
                <a:spcPct val="90000"/>
              </a:lnSpc>
              <a:buFont typeface="Arial" charset="0"/>
              <a:buAutoNum type="arabicPeriod"/>
            </a:pPr>
            <a:r>
              <a:rPr lang="pl-PL" altLang="pl-PL" sz="2400" dirty="0" smtClean="0"/>
              <a:t>Utrata energii</a:t>
            </a:r>
          </a:p>
          <a:p>
            <a:pPr marL="609600" indent="-609600" eaLnBrk="1" hangingPunct="1">
              <a:lnSpc>
                <a:spcPct val="90000"/>
              </a:lnSpc>
              <a:buFont typeface="Arial" charset="0"/>
              <a:buAutoNum type="arabicPeriod"/>
            </a:pPr>
            <a:r>
              <a:rPr lang="pl-PL" altLang="pl-PL" sz="2400" dirty="0" smtClean="0"/>
              <a:t>Uczucie bezwartościowości lub nieadekwatnej winy</a:t>
            </a:r>
          </a:p>
          <a:p>
            <a:pPr marL="609600" indent="-609600" eaLnBrk="1" hangingPunct="1">
              <a:lnSpc>
                <a:spcPct val="90000"/>
              </a:lnSpc>
              <a:buFont typeface="Arial" charset="0"/>
              <a:buAutoNum type="arabicPeriod"/>
            </a:pPr>
            <a:r>
              <a:rPr lang="pl-PL" altLang="pl-PL" sz="2400" dirty="0" smtClean="0"/>
              <a:t>Trudności w koncentracji</a:t>
            </a:r>
          </a:p>
          <a:p>
            <a:pPr marL="609600" indent="-609600" eaLnBrk="1" hangingPunct="1">
              <a:lnSpc>
                <a:spcPct val="90000"/>
              </a:lnSpc>
              <a:buFont typeface="Arial" charset="0"/>
              <a:buAutoNum type="arabicPeriod"/>
            </a:pPr>
            <a:r>
              <a:rPr lang="pl-PL" altLang="pl-PL" sz="2400" dirty="0" smtClean="0"/>
              <a:t>Powracające myśli o śmierci lub samobójstwie</a:t>
            </a:r>
            <a:endParaRPr lang="pl-PL" altLang="pl-PL" sz="2400" dirty="0" smtClean="0">
              <a:latin typeface="Arial" charset="0"/>
            </a:endParaRPr>
          </a:p>
          <a:p>
            <a:pPr marL="609600" indent="-609600" eaLnBrk="1" hangingPunct="1">
              <a:lnSpc>
                <a:spcPct val="90000"/>
              </a:lnSpc>
              <a:buFont typeface="Arial" charset="0"/>
              <a:buNone/>
            </a:pPr>
            <a:endParaRPr lang="pl-PL" altLang="pl-PL" sz="2400" dirty="0" smtClean="0">
              <a:latin typeface="Arial" charset="0"/>
            </a:endParaRPr>
          </a:p>
          <a:p>
            <a:pPr marL="0" indent="0">
              <a:lnSpc>
                <a:spcPct val="90000"/>
              </a:lnSpc>
              <a:buNone/>
            </a:pPr>
            <a:r>
              <a:rPr lang="pl-PL" altLang="pl-PL" sz="2400" b="1" dirty="0" smtClean="0">
                <a:solidFill>
                  <a:srgbClr val="002060"/>
                </a:solidFill>
                <a:latin typeface="Arial" charset="0"/>
              </a:rPr>
              <a:t>5/9 objawów + 2 tyg. bez przerwy + 80 proc. czasu</a:t>
            </a:r>
          </a:p>
          <a:p>
            <a:pPr marL="0" indent="0">
              <a:lnSpc>
                <a:spcPct val="90000"/>
              </a:lnSpc>
              <a:buNone/>
            </a:pPr>
            <a:r>
              <a:rPr lang="pl-PL" altLang="pl-PL" sz="2400" b="1" dirty="0" smtClean="0">
                <a:solidFill>
                  <a:srgbClr val="002060"/>
                </a:solidFill>
                <a:latin typeface="Arial" charset="0"/>
              </a:rPr>
              <a:t>= depresja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1625" y="228600"/>
            <a:ext cx="8534400" cy="1184176"/>
          </a:xfrm>
        </p:spPr>
        <p:txBody>
          <a:bodyPr>
            <a:noAutofit/>
          </a:bodyPr>
          <a:lstStyle/>
          <a:p>
            <a:r>
              <a:rPr lang="pl-PL" sz="3600" dirty="0" smtClean="0">
                <a:solidFill>
                  <a:srgbClr val="002060"/>
                </a:solidFill>
              </a:rPr>
              <a:t>Cztery postacie objadania się </a:t>
            </a:r>
            <a:r>
              <a:rPr lang="pl-PL" sz="3600" dirty="0" smtClean="0">
                <a:solidFill>
                  <a:srgbClr val="002060"/>
                </a:solidFill>
                <a:latin typeface="Arial" charset="0"/>
              </a:rPr>
              <a:t/>
            </a:r>
            <a:br>
              <a:rPr lang="pl-PL" sz="3600" dirty="0" smtClean="0">
                <a:solidFill>
                  <a:srgbClr val="002060"/>
                </a:solidFill>
                <a:latin typeface="Arial" charset="0"/>
              </a:rPr>
            </a:br>
            <a:r>
              <a:rPr lang="pl-PL" sz="3600" dirty="0" smtClean="0">
                <a:solidFill>
                  <a:srgbClr val="002060"/>
                </a:solidFill>
              </a:rPr>
              <a:t>według W.</a:t>
            </a:r>
            <a:r>
              <a:rPr lang="pl-PL" sz="3600" dirty="0" smtClean="0">
                <a:solidFill>
                  <a:srgbClr val="002060"/>
                </a:solidFill>
                <a:latin typeface="Arial" charset="0"/>
              </a:rPr>
              <a:t> </a:t>
            </a:r>
            <a:r>
              <a:rPr lang="pl-PL" sz="3600" dirty="0" smtClean="0">
                <a:solidFill>
                  <a:srgbClr val="002060"/>
                </a:solidFill>
              </a:rPr>
              <a:t>Hamburger</a:t>
            </a:r>
          </a:p>
        </p:txBody>
      </p:sp>
      <p:sp>
        <p:nvSpPr>
          <p:cNvPr id="28675" name="Symbol zastępczy zawartości 2"/>
          <p:cNvSpPr>
            <a:spLocks noGrp="1"/>
          </p:cNvSpPr>
          <p:nvPr>
            <p:ph sz="quarter" idx="1"/>
          </p:nvPr>
        </p:nvSpPr>
        <p:spPr>
          <a:xfrm>
            <a:off x="611559" y="1527175"/>
            <a:ext cx="7920881" cy="4572000"/>
          </a:xfrm>
        </p:spPr>
        <p:txBody>
          <a:bodyPr anchor="ctr">
            <a:normAutofit lnSpcReduction="10000"/>
          </a:bodyPr>
          <a:lstStyle/>
          <a:p>
            <a:pPr marL="514350" indent="-514350">
              <a:buFont typeface="+mj-lt"/>
              <a:buAutoNum type="arabicPeriod"/>
            </a:pPr>
            <a:r>
              <a:rPr lang="pl-PL" sz="2800" dirty="0" smtClean="0"/>
              <a:t>Reakcja na doświadczane napięcie emocjonalne, które spowodowane może być poczuciem samotności, lęku czy znudzenia.</a:t>
            </a:r>
          </a:p>
          <a:p>
            <a:pPr marL="514350" indent="-514350">
              <a:buFont typeface="+mj-lt"/>
              <a:buAutoNum type="arabicPeriod"/>
            </a:pPr>
            <a:r>
              <a:rPr lang="pl-PL" sz="2800" dirty="0" smtClean="0"/>
              <a:t>Rezultat przeżywania chronicznego napięcia </a:t>
            </a:r>
            <a:r>
              <a:rPr lang="pl-PL" sz="2800" dirty="0" smtClean="0">
                <a:latin typeface="Arial" charset="0"/>
              </a:rPr>
              <a:t/>
            </a:r>
            <a:br>
              <a:rPr lang="pl-PL" sz="2800" dirty="0" smtClean="0">
                <a:latin typeface="Arial" charset="0"/>
              </a:rPr>
            </a:br>
            <a:r>
              <a:rPr lang="pl-PL" sz="2800" dirty="0" smtClean="0"/>
              <a:t>i frustracji. Jedzenie staje się wtedy substytutem gratyfikacji.</a:t>
            </a:r>
          </a:p>
          <a:p>
            <a:pPr marL="514350" indent="-514350">
              <a:buFont typeface="+mj-lt"/>
              <a:buAutoNum type="arabicPeriod"/>
            </a:pPr>
            <a:r>
              <a:rPr lang="pl-PL" sz="2800" dirty="0" smtClean="0"/>
              <a:t>Przejaw innych zaburzeń emocjonalnych np.</a:t>
            </a:r>
            <a:r>
              <a:rPr lang="pl-PL" sz="2800" dirty="0" smtClean="0">
                <a:latin typeface="Arial" charset="0"/>
              </a:rPr>
              <a:t> </a:t>
            </a:r>
            <a:r>
              <a:rPr lang="pl-PL" sz="2800" dirty="0" smtClean="0"/>
              <a:t>depresji.</a:t>
            </a:r>
          </a:p>
          <a:p>
            <a:pPr marL="514350" indent="-514350">
              <a:buFont typeface="+mj-lt"/>
              <a:buAutoNum type="arabicPeriod"/>
            </a:pPr>
            <a:r>
              <a:rPr lang="pl-PL" sz="2800" dirty="0" smtClean="0"/>
              <a:t>Forma uzależnienia – kompulsywne intensywne pragnienie jedzenia.</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hangingPunct="1">
              <a:defRPr/>
            </a:pPr>
            <a:r>
              <a:rPr lang="pl-PL" dirty="0" smtClean="0"/>
              <a:t>Mechanizm błędnego koła</a:t>
            </a:r>
            <a:endParaRPr lang="pl-PL" dirty="0"/>
          </a:p>
        </p:txBody>
      </p:sp>
      <p:sp>
        <p:nvSpPr>
          <p:cNvPr id="32771" name="Symbol zastępczy zawartości 2"/>
          <p:cNvSpPr>
            <a:spLocks noGrp="1"/>
          </p:cNvSpPr>
          <p:nvPr>
            <p:ph sz="quarter" idx="1"/>
          </p:nvPr>
        </p:nvSpPr>
        <p:spPr>
          <a:xfrm>
            <a:off x="301625" y="1527175"/>
            <a:ext cx="8504238" cy="4572000"/>
          </a:xfrm>
        </p:spPr>
        <p:txBody>
          <a:bodyPr anchor="ctr"/>
          <a:lstStyle/>
          <a:p>
            <a:pPr algn="ctr" eaLnBrk="1" hangingPunct="1">
              <a:buFont typeface="Wingdings 2" pitchFamily="18" charset="2"/>
              <a:buNone/>
            </a:pPr>
            <a:r>
              <a:rPr lang="pl-PL" sz="2400" dirty="0" smtClean="0"/>
              <a:t>CZUJĘ SIĘ ŹLE</a:t>
            </a:r>
          </a:p>
          <a:p>
            <a:pPr algn="ctr" eaLnBrk="1" hangingPunct="1">
              <a:buFont typeface="Wingdings 2" pitchFamily="18" charset="2"/>
              <a:buNone/>
            </a:pPr>
            <a:endParaRPr lang="pl-PL" sz="2400" dirty="0" smtClean="0"/>
          </a:p>
          <a:p>
            <a:pPr algn="ctr" eaLnBrk="1" hangingPunct="1">
              <a:buFont typeface="Wingdings 2" pitchFamily="18" charset="2"/>
              <a:buNone/>
            </a:pPr>
            <a:endParaRPr lang="pl-PL" sz="2400" dirty="0" smtClean="0"/>
          </a:p>
          <a:p>
            <a:pPr algn="ctr" eaLnBrk="1" hangingPunct="1">
              <a:buFont typeface="Wingdings 2" pitchFamily="18" charset="2"/>
              <a:buNone/>
            </a:pPr>
            <a:r>
              <a:rPr lang="pl-PL" sz="2400" dirty="0" smtClean="0"/>
              <a:t>JEM, ŻEBY ZAPOMNIEĆ I POCZUĆ SIĘ LEPIEJ</a:t>
            </a:r>
          </a:p>
          <a:p>
            <a:pPr algn="ctr" eaLnBrk="1" hangingPunct="1">
              <a:buFont typeface="Wingdings 2" pitchFamily="18" charset="2"/>
              <a:buNone/>
            </a:pPr>
            <a:endParaRPr lang="pl-PL" sz="2400" dirty="0" smtClean="0"/>
          </a:p>
          <a:p>
            <a:pPr algn="ctr" eaLnBrk="1" hangingPunct="1">
              <a:buFont typeface="Wingdings 2" pitchFamily="18" charset="2"/>
              <a:buNone/>
            </a:pPr>
            <a:endParaRPr lang="pl-PL" sz="2400" dirty="0" smtClean="0"/>
          </a:p>
          <a:p>
            <a:pPr algn="ctr" eaLnBrk="1" hangingPunct="1">
              <a:buFont typeface="Wingdings 2" pitchFamily="18" charset="2"/>
              <a:buNone/>
            </a:pPr>
            <a:r>
              <a:rPr lang="pl-PL" sz="2400" dirty="0" smtClean="0"/>
              <a:t>MAM WYRZUTY SUMIENIA I ZNOWU CZUJĘ SIĘ ŹLE </a:t>
            </a:r>
          </a:p>
          <a:p>
            <a:pPr algn="ctr" eaLnBrk="1" hangingPunct="1">
              <a:buFont typeface="Wingdings 2" pitchFamily="18" charset="2"/>
              <a:buNone/>
            </a:pPr>
            <a:endParaRPr lang="pl-PL" sz="2400" dirty="0" smtClean="0"/>
          </a:p>
          <a:p>
            <a:pPr algn="ctr" eaLnBrk="1" hangingPunct="1">
              <a:buFont typeface="Wingdings 2" pitchFamily="18" charset="2"/>
              <a:buNone/>
            </a:pPr>
            <a:endParaRPr lang="pl-PL" sz="2400" dirty="0" smtClean="0"/>
          </a:p>
          <a:p>
            <a:pPr algn="ctr" eaLnBrk="1" hangingPunct="1">
              <a:buFont typeface="Wingdings 2" pitchFamily="18" charset="2"/>
              <a:buNone/>
            </a:pPr>
            <a:r>
              <a:rPr lang="pl-PL" sz="2400" dirty="0" smtClean="0"/>
              <a:t>JEM, ŻEBY ZAPOMNIEĆ I POCZUĆ SIĘ LEPIEJ</a:t>
            </a:r>
            <a:endParaRPr lang="pl-PL" dirty="0" smtClean="0"/>
          </a:p>
        </p:txBody>
      </p:sp>
      <p:sp>
        <p:nvSpPr>
          <p:cNvPr id="4" name="AutoShape 4"/>
          <p:cNvSpPr>
            <a:spLocks noChangeArrowheads="1"/>
          </p:cNvSpPr>
          <p:nvPr/>
        </p:nvSpPr>
        <p:spPr bwMode="auto">
          <a:xfrm>
            <a:off x="4428108" y="2059880"/>
            <a:ext cx="143892" cy="937072"/>
          </a:xfrm>
          <a:prstGeom prst="downArrow">
            <a:avLst>
              <a:gd name="adj1" fmla="val 50000"/>
              <a:gd name="adj2" fmla="val 125184"/>
            </a:avLst>
          </a:prstGeom>
          <a:solidFill>
            <a:schemeClr val="accent1"/>
          </a:solidFill>
          <a:ln w="9525">
            <a:solidFill>
              <a:schemeClr val="tx1"/>
            </a:solidFill>
            <a:miter lim="800000"/>
            <a:headEnd/>
            <a:tailEnd/>
          </a:ln>
        </p:spPr>
        <p:txBody>
          <a:bodyPr wrap="none" anchor="ctr"/>
          <a:lstStyle/>
          <a:p>
            <a:endParaRPr lang="pl-PL">
              <a:latin typeface="Calibri" pitchFamily="34" charset="0"/>
            </a:endParaRPr>
          </a:p>
        </p:txBody>
      </p:sp>
      <p:sp>
        <p:nvSpPr>
          <p:cNvPr id="5" name="AutoShape 4"/>
          <p:cNvSpPr>
            <a:spLocks noChangeArrowheads="1"/>
          </p:cNvSpPr>
          <p:nvPr/>
        </p:nvSpPr>
        <p:spPr bwMode="auto">
          <a:xfrm>
            <a:off x="4427984" y="3356024"/>
            <a:ext cx="143892" cy="937072"/>
          </a:xfrm>
          <a:prstGeom prst="downArrow">
            <a:avLst>
              <a:gd name="adj1" fmla="val 50000"/>
              <a:gd name="adj2" fmla="val 125184"/>
            </a:avLst>
          </a:prstGeom>
          <a:solidFill>
            <a:schemeClr val="accent1"/>
          </a:solidFill>
          <a:ln w="9525">
            <a:solidFill>
              <a:schemeClr val="tx1"/>
            </a:solidFill>
            <a:miter lim="800000"/>
            <a:headEnd/>
            <a:tailEnd/>
          </a:ln>
        </p:spPr>
        <p:txBody>
          <a:bodyPr wrap="none" anchor="ctr"/>
          <a:lstStyle/>
          <a:p>
            <a:endParaRPr lang="pl-PL">
              <a:latin typeface="Calibri" pitchFamily="34" charset="0"/>
            </a:endParaRPr>
          </a:p>
        </p:txBody>
      </p:sp>
      <p:sp>
        <p:nvSpPr>
          <p:cNvPr id="6" name="AutoShape 4"/>
          <p:cNvSpPr>
            <a:spLocks noChangeArrowheads="1"/>
          </p:cNvSpPr>
          <p:nvPr/>
        </p:nvSpPr>
        <p:spPr bwMode="auto">
          <a:xfrm>
            <a:off x="4427984" y="4652168"/>
            <a:ext cx="143892" cy="937072"/>
          </a:xfrm>
          <a:prstGeom prst="downArrow">
            <a:avLst>
              <a:gd name="adj1" fmla="val 50000"/>
              <a:gd name="adj2" fmla="val 125184"/>
            </a:avLst>
          </a:prstGeom>
          <a:solidFill>
            <a:schemeClr val="accent1"/>
          </a:solidFill>
          <a:ln w="9525">
            <a:solidFill>
              <a:schemeClr val="tx1"/>
            </a:solidFill>
            <a:miter lim="800000"/>
            <a:headEnd/>
            <a:tailEnd/>
          </a:ln>
        </p:spPr>
        <p:txBody>
          <a:bodyPr wrap="none" anchor="ctr"/>
          <a:lstStyle/>
          <a:p>
            <a:endParaRPr lang="pl-PL">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lstStyle/>
          <a:p>
            <a:r>
              <a:rPr lang="pl-PL" dirty="0" smtClean="0"/>
              <a:t>Jadłowstręt psychiczny</a:t>
            </a:r>
            <a:endParaRPr lang="pl-PL" dirty="0"/>
          </a:p>
        </p:txBody>
      </p:sp>
      <p:sp>
        <p:nvSpPr>
          <p:cNvPr id="3" name="Symbol zastępczy zawartości 2"/>
          <p:cNvSpPr>
            <a:spLocks noGrp="1"/>
          </p:cNvSpPr>
          <p:nvPr>
            <p:ph idx="1"/>
          </p:nvPr>
        </p:nvSpPr>
        <p:spPr>
          <a:xfrm>
            <a:off x="683568" y="1124744"/>
            <a:ext cx="7920880" cy="5001419"/>
          </a:xfrm>
        </p:spPr>
        <p:txBody>
          <a:bodyPr anchor="ctr">
            <a:normAutofit/>
          </a:bodyPr>
          <a:lstStyle/>
          <a:p>
            <a:r>
              <a:rPr lang="pl-PL" sz="2800" dirty="0" smtClean="0"/>
              <a:t>0,5-1 proc. populacji adolescentów</a:t>
            </a:r>
          </a:p>
          <a:p>
            <a:r>
              <a:rPr lang="pl-PL" sz="2800" dirty="0" smtClean="0"/>
              <a:t>Ok. 10-20 razy częściej u dziewcząt</a:t>
            </a:r>
          </a:p>
          <a:p>
            <a:r>
              <a:rPr lang="pl-PL" sz="2800" dirty="0" smtClean="0"/>
              <a:t>Ok. 85 proc. pacjentów  zaczyna chorować między </a:t>
            </a:r>
            <a:br>
              <a:rPr lang="pl-PL" sz="2800" dirty="0" smtClean="0"/>
            </a:br>
            <a:r>
              <a:rPr lang="pl-PL" sz="2800" dirty="0" smtClean="0"/>
              <a:t>13 a 20 r. ż., maksymalne nasilenie zachowań przypada na 17-18 r. ż</a:t>
            </a:r>
          </a:p>
          <a:p>
            <a:r>
              <a:rPr lang="pl-PL" sz="2800" dirty="0" smtClean="0"/>
              <a:t>Śmiertelność: od kilku do kilkunastu procent</a:t>
            </a:r>
          </a:p>
          <a:p>
            <a:r>
              <a:rPr lang="pl-PL" sz="2800" b="1" dirty="0" smtClean="0"/>
              <a:t>Chłopcy:</a:t>
            </a:r>
            <a:r>
              <a:rPr lang="pl-PL" sz="2800" dirty="0" smtClean="0"/>
              <a:t> zwykle między 15 a 16 r. ż, wiąże się często z trudnościami w identyfikacji psychoseksualnej w roli męskiej, wyniszczenie znacznego stopnia, przebieg cięższy niż u dziewcząt</a:t>
            </a:r>
            <a:endParaRPr lang="pl-PL"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buNone/>
            </a:pPr>
            <a:r>
              <a:rPr lang="pl-PL" dirty="0" smtClean="0"/>
              <a:t>UWAGA!</a:t>
            </a:r>
          </a:p>
          <a:p>
            <a:pPr marL="0" indent="0">
              <a:buNone/>
            </a:pPr>
            <a:r>
              <a:rPr lang="pl-PL" dirty="0" smtClean="0"/>
              <a:t>Anoreksja</a:t>
            </a:r>
          </a:p>
          <a:p>
            <a:r>
              <a:rPr lang="pl-PL" dirty="0" smtClean="0"/>
              <a:t>15 proc. śmiertelności</a:t>
            </a:r>
          </a:p>
          <a:p>
            <a:r>
              <a:rPr lang="pl-PL" dirty="0" smtClean="0"/>
              <a:t>Im wcześniejsza interwencja – tym mniejsze zmiany, łatwiejsza terapia</a:t>
            </a:r>
            <a:endParaRPr lang="pl-PL" dirty="0"/>
          </a:p>
        </p:txBody>
      </p:sp>
    </p:spTree>
    <p:extLst>
      <p:ext uri="{BB962C8B-B14F-4D97-AF65-F5344CB8AC3E}">
        <p14:creationId xmlns:p14="http://schemas.microsoft.com/office/powerpoint/2010/main" val="22906613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858218"/>
          </a:xfrm>
        </p:spPr>
        <p:txBody>
          <a:bodyPr>
            <a:normAutofit/>
          </a:bodyPr>
          <a:lstStyle/>
          <a:p>
            <a:r>
              <a:rPr lang="pl-PL" sz="4000" dirty="0" smtClean="0"/>
              <a:t>Jadłowstręt psychiczny</a:t>
            </a:r>
            <a:br>
              <a:rPr lang="pl-PL" sz="4000" dirty="0" smtClean="0"/>
            </a:br>
            <a:r>
              <a:rPr lang="pl-PL" sz="4000" dirty="0" smtClean="0"/>
              <a:t>Objawy psychopatologiczne</a:t>
            </a:r>
            <a:endParaRPr lang="pl-PL" sz="4000" dirty="0"/>
          </a:p>
        </p:txBody>
      </p:sp>
      <p:sp>
        <p:nvSpPr>
          <p:cNvPr id="3" name="Symbol zastępczy zawartości 2"/>
          <p:cNvSpPr>
            <a:spLocks noGrp="1"/>
          </p:cNvSpPr>
          <p:nvPr>
            <p:ph idx="1"/>
          </p:nvPr>
        </p:nvSpPr>
        <p:spPr>
          <a:xfrm>
            <a:off x="611560" y="2492896"/>
            <a:ext cx="7920880" cy="3633267"/>
          </a:xfrm>
        </p:spPr>
        <p:txBody>
          <a:bodyPr/>
          <a:lstStyle/>
          <a:p>
            <a:r>
              <a:rPr lang="pl-PL" dirty="0" smtClean="0"/>
              <a:t>Odmowa jedzenia, lęk przed przytyciem </a:t>
            </a:r>
            <a:br>
              <a:rPr lang="pl-PL" dirty="0" smtClean="0"/>
            </a:br>
            <a:r>
              <a:rPr lang="pl-PL" dirty="0" smtClean="0"/>
              <a:t>i stopniowe wyniszczanie się</a:t>
            </a:r>
          </a:p>
          <a:p>
            <a:r>
              <a:rPr lang="pl-PL" dirty="0" smtClean="0"/>
              <a:t>Nieprawidłowa percepcja i przeżywanie schematu budowy i funkcjonowania ciała</a:t>
            </a:r>
            <a:endParaRPr lang="pl-PL"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Jadłowstręt psychiczny</a:t>
            </a:r>
            <a:br>
              <a:rPr lang="pl-PL" dirty="0" smtClean="0"/>
            </a:br>
            <a:r>
              <a:rPr lang="pl-PL" dirty="0" smtClean="0"/>
              <a:t>Osiowe objawy (wg H. Bruch):</a:t>
            </a:r>
            <a:endParaRPr lang="pl-PL" dirty="0"/>
          </a:p>
        </p:txBody>
      </p:sp>
      <p:sp>
        <p:nvSpPr>
          <p:cNvPr id="3" name="Symbol zastępczy zawartości 2"/>
          <p:cNvSpPr>
            <a:spLocks noGrp="1"/>
          </p:cNvSpPr>
          <p:nvPr>
            <p:ph idx="1"/>
          </p:nvPr>
        </p:nvSpPr>
        <p:spPr>
          <a:xfrm>
            <a:off x="611560" y="1600200"/>
            <a:ext cx="7992888" cy="4525963"/>
          </a:xfrm>
        </p:spPr>
        <p:txBody>
          <a:bodyPr anchor="ctr">
            <a:normAutofit fontScale="85000" lnSpcReduction="10000"/>
          </a:bodyPr>
          <a:lstStyle/>
          <a:p>
            <a:r>
              <a:rPr lang="pl-PL" dirty="0" smtClean="0"/>
              <a:t>Zaburzenie obrazu ciała i jego percepcji (przeżywanie własnego ciała w urojonych proporcjach i wymiarach)</a:t>
            </a:r>
          </a:p>
          <a:p>
            <a:r>
              <a:rPr lang="pl-PL" dirty="0" smtClean="0"/>
              <a:t>Zaburzenie  kognitywne percepcji bodźców płynących </a:t>
            </a:r>
            <a:br>
              <a:rPr lang="pl-PL" dirty="0" smtClean="0"/>
            </a:br>
            <a:r>
              <a:rPr lang="pl-PL" dirty="0" smtClean="0"/>
              <a:t>z wnętrza ciała (nieobecność uczucia głodu i sytości, zafałszowana świadomość takich stanów ciała, jak zmęczenie, nadaktywność, bezsenność, zaparcie, retencja moczu, odczucia seksualne)</a:t>
            </a:r>
          </a:p>
          <a:p>
            <a:r>
              <a:rPr lang="pl-PL" dirty="0" smtClean="0"/>
              <a:t>Szczególnie nasilone, paraliżujące uczucie braku wpływu na cokolwiek (pacjentka przeżywa siebie jako wyłącznie odpowiadającą na żądania dochodzące </a:t>
            </a:r>
            <a:br>
              <a:rPr lang="pl-PL" dirty="0" smtClean="0"/>
            </a:br>
            <a:r>
              <a:rPr lang="pl-PL" dirty="0" smtClean="0"/>
              <a:t>z zewnątrz, jedynie spełniającą polecenia)</a:t>
            </a:r>
            <a:endParaRPr lang="pl-PL"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Bulimia </a:t>
            </a:r>
            <a:r>
              <a:rPr lang="pl-PL" dirty="0" err="1" smtClean="0"/>
              <a:t>nervosa</a:t>
            </a:r>
            <a:endParaRPr lang="pl-PL" dirty="0"/>
          </a:p>
        </p:txBody>
      </p:sp>
      <p:sp>
        <p:nvSpPr>
          <p:cNvPr id="3" name="Symbol zastępczy zawartości 2"/>
          <p:cNvSpPr>
            <a:spLocks noGrp="1"/>
          </p:cNvSpPr>
          <p:nvPr>
            <p:ph idx="1"/>
          </p:nvPr>
        </p:nvSpPr>
        <p:spPr>
          <a:xfrm>
            <a:off x="611560" y="1600200"/>
            <a:ext cx="7992888" cy="4525963"/>
          </a:xfrm>
        </p:spPr>
        <p:txBody>
          <a:bodyPr anchor="ctr">
            <a:normAutofit/>
          </a:bodyPr>
          <a:lstStyle/>
          <a:p>
            <a:r>
              <a:rPr lang="pl-PL" sz="2800" dirty="0" smtClean="0"/>
              <a:t>Znacznie częściej u kobiet niż u mężczyzn</a:t>
            </a:r>
          </a:p>
          <a:p>
            <a:r>
              <a:rPr lang="pl-PL" sz="2800" dirty="0" smtClean="0"/>
              <a:t>Początek: okres końcowej adolescencji lub wczesna dorosłość</a:t>
            </a:r>
          </a:p>
          <a:p>
            <a:r>
              <a:rPr lang="pl-PL" sz="2800" dirty="0" smtClean="0"/>
              <a:t>Rozpowszechnienie większe niż anoreksji</a:t>
            </a:r>
          </a:p>
          <a:p>
            <a:r>
              <a:rPr lang="pl-PL" sz="2800" dirty="0" smtClean="0"/>
              <a:t>Kluczowe: utrata kontroli nad jedzeniem bez utraty prawidłowej wagi ciała</a:t>
            </a:r>
          </a:p>
          <a:p>
            <a:r>
              <a:rPr lang="pl-PL" sz="2800" dirty="0" smtClean="0"/>
              <a:t>Po ok. 1,5 roku u ok. 30 proc. anorektyczek dołączają objawy </a:t>
            </a:r>
            <a:r>
              <a:rPr lang="pl-PL" sz="2800" dirty="0" err="1" smtClean="0"/>
              <a:t>bulimiczne</a:t>
            </a:r>
            <a:endParaRPr lang="pl-PL"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611561" y="620688"/>
            <a:ext cx="7920879" cy="6237312"/>
          </a:xfrm>
        </p:spPr>
        <p:txBody>
          <a:bodyPr anchor="ctr">
            <a:noAutofit/>
          </a:bodyPr>
          <a:lstStyle/>
          <a:p>
            <a:pPr marL="0" indent="0" eaLnBrk="1" hangingPunct="1">
              <a:lnSpc>
                <a:spcPct val="120000"/>
              </a:lnSpc>
              <a:spcBef>
                <a:spcPts val="0"/>
              </a:spcBef>
              <a:buNone/>
            </a:pPr>
            <a:r>
              <a:rPr lang="pl-PL" sz="2000" b="1" dirty="0" smtClean="0"/>
              <a:t>Kulturowe:</a:t>
            </a:r>
          </a:p>
          <a:p>
            <a:pPr marL="354013" indent="-354013" eaLnBrk="1" hangingPunct="1">
              <a:lnSpc>
                <a:spcPct val="120000"/>
              </a:lnSpc>
              <a:spcBef>
                <a:spcPts val="0"/>
              </a:spcBef>
            </a:pPr>
            <a:r>
              <a:rPr lang="pl-PL" sz="2000" dirty="0" smtClean="0"/>
              <a:t>ideał szczupłej sylwetki</a:t>
            </a:r>
          </a:p>
          <a:p>
            <a:pPr marL="354013" indent="-354013" eaLnBrk="1" hangingPunct="1">
              <a:lnSpc>
                <a:spcPct val="120000"/>
              </a:lnSpc>
              <a:spcBef>
                <a:spcPts val="0"/>
              </a:spcBef>
            </a:pPr>
            <a:r>
              <a:rPr lang="pl-PL" sz="2000" dirty="0" smtClean="0"/>
              <a:t>społeczne oczekiwanie atrakcyjności formułowane wobec kobiet</a:t>
            </a:r>
          </a:p>
          <a:p>
            <a:pPr marL="0" indent="0">
              <a:lnSpc>
                <a:spcPct val="120000"/>
              </a:lnSpc>
              <a:spcBef>
                <a:spcPts val="0"/>
              </a:spcBef>
              <a:buNone/>
            </a:pPr>
            <a:r>
              <a:rPr lang="pl-PL" sz="2000" b="1" dirty="0" smtClean="0"/>
              <a:t>Rodzinne:</a:t>
            </a:r>
          </a:p>
          <a:p>
            <a:pPr marL="354013" indent="-354013">
              <a:lnSpc>
                <a:spcPct val="120000"/>
              </a:lnSpc>
              <a:spcBef>
                <a:spcPts val="0"/>
              </a:spcBef>
            </a:pPr>
            <a:r>
              <a:rPr lang="pl-PL" sz="2000" dirty="0" smtClean="0"/>
              <a:t>przecenianie społecznych oczekiwań</a:t>
            </a:r>
          </a:p>
          <a:p>
            <a:pPr marL="354013" indent="-354013">
              <a:lnSpc>
                <a:spcPct val="120000"/>
              </a:lnSpc>
              <a:spcBef>
                <a:spcPts val="0"/>
              </a:spcBef>
            </a:pPr>
            <a:r>
              <a:rPr lang="pl-PL" sz="2000" dirty="0" smtClean="0"/>
              <a:t>występowanie zaburzeń jedzenia, chorób afektywnych lub alkoholizmu w rodzinie</a:t>
            </a:r>
          </a:p>
          <a:p>
            <a:pPr marL="354013" indent="-354013">
              <a:lnSpc>
                <a:spcPct val="120000"/>
              </a:lnSpc>
              <a:spcBef>
                <a:spcPts val="0"/>
              </a:spcBef>
            </a:pPr>
            <a:r>
              <a:rPr lang="pl-PL" sz="2000" dirty="0" smtClean="0"/>
              <a:t>relacje rodzinne, które utrudniają osiąganie autonomii w okresie dorastania</a:t>
            </a:r>
          </a:p>
          <a:p>
            <a:pPr marL="609600" indent="-609600">
              <a:lnSpc>
                <a:spcPct val="120000"/>
              </a:lnSpc>
              <a:spcBef>
                <a:spcPts val="0"/>
              </a:spcBef>
              <a:buNone/>
            </a:pPr>
            <a:r>
              <a:rPr lang="pl-PL" altLang="pl-PL" sz="2000" b="1" dirty="0" smtClean="0"/>
              <a:t>Indywidualne:</a:t>
            </a:r>
          </a:p>
          <a:p>
            <a:pPr marL="354013" indent="-354013">
              <a:lnSpc>
                <a:spcPct val="120000"/>
              </a:lnSpc>
              <a:spcBef>
                <a:spcPts val="0"/>
              </a:spcBef>
            </a:pPr>
            <a:r>
              <a:rPr lang="pl-PL" altLang="pl-PL" sz="2000" dirty="0" smtClean="0"/>
              <a:t>zaburzony obraz siebie</a:t>
            </a:r>
          </a:p>
          <a:p>
            <a:pPr marL="354013" indent="-354013">
              <a:lnSpc>
                <a:spcPct val="120000"/>
              </a:lnSpc>
              <a:spcBef>
                <a:spcPts val="0"/>
              </a:spcBef>
            </a:pPr>
            <a:r>
              <a:rPr lang="pl-PL" altLang="pl-PL" sz="2000" dirty="0" smtClean="0"/>
              <a:t>trudności w autonomicznym funkcjonowaniu</a:t>
            </a:r>
          </a:p>
          <a:p>
            <a:pPr marL="354013" indent="-354013">
              <a:lnSpc>
                <a:spcPct val="120000"/>
              </a:lnSpc>
              <a:spcBef>
                <a:spcPts val="0"/>
              </a:spcBef>
            </a:pPr>
            <a:r>
              <a:rPr lang="pl-PL" altLang="pl-PL" sz="2000" dirty="0" smtClean="0"/>
              <a:t>silna potrzeba osiągnięć</a:t>
            </a:r>
          </a:p>
          <a:p>
            <a:pPr marL="354013" indent="-354013">
              <a:lnSpc>
                <a:spcPct val="120000"/>
              </a:lnSpc>
              <a:spcBef>
                <a:spcPts val="0"/>
              </a:spcBef>
            </a:pPr>
            <a:r>
              <a:rPr lang="pl-PL" altLang="pl-PL" sz="2000" dirty="0" smtClean="0"/>
              <a:t>otyłość</a:t>
            </a:r>
          </a:p>
          <a:p>
            <a:pPr marL="354013" indent="-354013">
              <a:lnSpc>
                <a:spcPct val="120000"/>
              </a:lnSpc>
              <a:spcBef>
                <a:spcPts val="0"/>
              </a:spcBef>
            </a:pPr>
            <a:r>
              <a:rPr lang="pl-PL" altLang="pl-PL" sz="2000" dirty="0" smtClean="0"/>
              <a:t>doświadczenie nadużycia seksualnego</a:t>
            </a:r>
          </a:p>
          <a:p>
            <a:pPr marL="354013" indent="-354013">
              <a:lnSpc>
                <a:spcPct val="120000"/>
              </a:lnSpc>
              <a:spcBef>
                <a:spcPts val="0"/>
              </a:spcBef>
            </a:pPr>
            <a:r>
              <a:rPr lang="pl-PL" altLang="pl-PL" sz="2000" dirty="0" smtClean="0"/>
              <a:t>chroniczna choroba somatyczna</a:t>
            </a:r>
            <a:endParaRPr lang="pl-PL" sz="2000" dirty="0" smtClean="0"/>
          </a:p>
        </p:txBody>
      </p:sp>
      <p:sp>
        <p:nvSpPr>
          <p:cNvPr id="2" name="Prostokąt 1"/>
          <p:cNvSpPr/>
          <p:nvPr/>
        </p:nvSpPr>
        <p:spPr>
          <a:xfrm>
            <a:off x="611560" y="0"/>
            <a:ext cx="7920880" cy="523220"/>
          </a:xfrm>
          <a:prstGeom prst="rect">
            <a:avLst/>
          </a:prstGeom>
        </p:spPr>
        <p:txBody>
          <a:bodyPr wrap="square">
            <a:spAutoFit/>
          </a:bodyPr>
          <a:lstStyle/>
          <a:p>
            <a:pPr algn="ctr"/>
            <a:r>
              <a:rPr lang="pl-PL" altLang="pl-PL" sz="2800" dirty="0">
                <a:solidFill>
                  <a:srgbClr val="002060"/>
                </a:solidFill>
              </a:rPr>
              <a:t>Czynniki ryzyka zachorowania na zaburzenia jedzenia</a:t>
            </a:r>
            <a:r>
              <a:rPr lang="pl-PL" altLang="pl-PL" sz="2800" dirty="0" smtClean="0">
                <a:solidFill>
                  <a:srgbClr val="002060"/>
                </a:solidFill>
              </a:rPr>
              <a:t>:</a:t>
            </a:r>
            <a:endParaRPr lang="pl-PL" sz="2800" dirty="0">
              <a:solidFill>
                <a:srgbClr val="00206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4213" y="260648"/>
            <a:ext cx="7772400" cy="1152128"/>
          </a:xfrm>
          <a:effectLst>
            <a:outerShdw dist="35921" dir="2700000" algn="ctr" rotWithShape="0">
              <a:schemeClr val="bg2"/>
            </a:outerShdw>
          </a:effectLst>
        </p:spPr>
        <p:txBody>
          <a:bodyPr>
            <a:noAutofit/>
          </a:bodyPr>
          <a:lstStyle/>
          <a:p>
            <a:pPr eaLnBrk="1" hangingPunct="1"/>
            <a:r>
              <a:rPr lang="pl-PL" altLang="pl-PL" sz="2800" dirty="0" smtClean="0">
                <a:solidFill>
                  <a:srgbClr val="666699"/>
                </a:solidFill>
              </a:rPr>
              <a:t>Rola szkoły w procesie diagnozowania i wspierania leczenia uczniów z zaburzeniami jedzenia</a:t>
            </a:r>
            <a:endParaRPr lang="pl-PL" altLang="pl-PL" sz="2800" dirty="0" smtClean="0"/>
          </a:p>
        </p:txBody>
      </p:sp>
      <p:sp>
        <p:nvSpPr>
          <p:cNvPr id="12291" name="Rectangle 3"/>
          <p:cNvSpPr>
            <a:spLocks noGrp="1" noChangeArrowheads="1"/>
          </p:cNvSpPr>
          <p:nvPr>
            <p:ph type="body" idx="1"/>
          </p:nvPr>
        </p:nvSpPr>
        <p:spPr>
          <a:xfrm>
            <a:off x="684213" y="1556792"/>
            <a:ext cx="7772400" cy="4536504"/>
          </a:xfrm>
        </p:spPr>
        <p:txBody>
          <a:bodyPr anchor="ctr"/>
          <a:lstStyle/>
          <a:p>
            <a:pPr marL="609600" indent="-609600" eaLnBrk="1" hangingPunct="1">
              <a:lnSpc>
                <a:spcPct val="80000"/>
              </a:lnSpc>
              <a:buFont typeface="+mj-lt"/>
              <a:buAutoNum type="arabicPeriod"/>
            </a:pPr>
            <a:r>
              <a:rPr lang="pl-PL" altLang="pl-PL" sz="2400" dirty="0" smtClean="0">
                <a:latin typeface="Arial" panose="020B0604020202020204" pitchFamily="34" charset="0"/>
              </a:rPr>
              <a:t>Przekazanie informacji na temat funkcjonowania   dziecka w szkole</a:t>
            </a:r>
          </a:p>
          <a:p>
            <a:pPr marL="609600" indent="-609600" eaLnBrk="1" hangingPunct="1">
              <a:lnSpc>
                <a:spcPct val="80000"/>
              </a:lnSpc>
              <a:buFont typeface="+mj-lt"/>
              <a:buAutoNum type="arabicPeriod"/>
            </a:pPr>
            <a:r>
              <a:rPr lang="pl-PL" altLang="pl-PL" sz="2400" dirty="0" smtClean="0">
                <a:latin typeface="Arial" panose="020B0604020202020204" pitchFamily="34" charset="0"/>
              </a:rPr>
              <a:t>Skonfrontowanie obrazu funkcjonowania dziecka </a:t>
            </a:r>
            <a:br>
              <a:rPr lang="pl-PL" altLang="pl-PL" sz="2400" dirty="0" smtClean="0">
                <a:latin typeface="Arial" panose="020B0604020202020204" pitchFamily="34" charset="0"/>
              </a:rPr>
            </a:br>
            <a:r>
              <a:rPr lang="pl-PL" altLang="pl-PL" sz="2400" dirty="0" smtClean="0">
                <a:latin typeface="Arial" panose="020B0604020202020204" pitchFamily="34" charset="0"/>
              </a:rPr>
              <a:t>w domu i w szkole</a:t>
            </a:r>
          </a:p>
          <a:p>
            <a:pPr marL="609600" indent="-609600" eaLnBrk="1" hangingPunct="1">
              <a:lnSpc>
                <a:spcPct val="80000"/>
              </a:lnSpc>
              <a:buFont typeface="+mj-lt"/>
              <a:buAutoNum type="arabicPeriod"/>
            </a:pPr>
            <a:r>
              <a:rPr lang="pl-PL" altLang="pl-PL" sz="2400" dirty="0" smtClean="0">
                <a:latin typeface="Arial" panose="020B0604020202020204" pitchFamily="34" charset="0"/>
              </a:rPr>
              <a:t>Zaproponowanie form wsparcia na terenie szkoły</a:t>
            </a:r>
          </a:p>
          <a:p>
            <a:pPr marL="609600" indent="-609600" eaLnBrk="1" hangingPunct="1">
              <a:lnSpc>
                <a:spcPct val="80000"/>
              </a:lnSpc>
              <a:buFont typeface="+mj-lt"/>
              <a:buAutoNum type="arabicPeriod"/>
            </a:pPr>
            <a:r>
              <a:rPr lang="pl-PL" altLang="pl-PL" sz="2400" dirty="0" smtClean="0">
                <a:latin typeface="Arial" panose="020B0604020202020204" pitchFamily="34" charset="0"/>
              </a:rPr>
              <a:t>Poinformowanie rodziców o możliwościach skorzystania z profesjonalnej pomocy (jeśli objawy się utrzymują)</a:t>
            </a:r>
          </a:p>
          <a:p>
            <a:pPr marL="609600" indent="-609600" eaLnBrk="1" hangingPunct="1">
              <a:lnSpc>
                <a:spcPct val="80000"/>
              </a:lnSpc>
              <a:buFont typeface="+mj-lt"/>
              <a:buAutoNum type="arabicPeriod"/>
            </a:pPr>
            <a:r>
              <a:rPr lang="pl-PL" altLang="pl-PL" sz="2400" dirty="0" smtClean="0">
                <a:latin typeface="Arial" panose="020B0604020202020204" pitchFamily="34" charset="0"/>
              </a:rPr>
              <a:t>Psychoedukacja rodziców w zakresie zaburzeń odżywiania</a:t>
            </a:r>
          </a:p>
          <a:p>
            <a:pPr marL="609600" indent="-609600" eaLnBrk="1" hangingPunct="1">
              <a:lnSpc>
                <a:spcPct val="80000"/>
              </a:lnSpc>
              <a:buFontTx/>
              <a:buAutoNum type="arabicPeriod"/>
            </a:pPr>
            <a:r>
              <a:rPr lang="pl-PL" altLang="pl-PL" sz="2400" dirty="0" smtClean="0">
                <a:latin typeface="Arial" panose="020B0604020202020204" pitchFamily="34" charset="0"/>
              </a:rPr>
              <a:t>Zajęcia psychoprofilaktyczne dotyczące budowania poczucia własnej wartości </a:t>
            </a:r>
          </a:p>
        </p:txBody>
      </p:sp>
    </p:spTree>
    <p:extLst>
      <p:ext uri="{BB962C8B-B14F-4D97-AF65-F5344CB8AC3E}">
        <p14:creationId xmlns:p14="http://schemas.microsoft.com/office/powerpoint/2010/main" val="40340424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fontScale="90000"/>
          </a:bodyPr>
          <a:lstStyle/>
          <a:p>
            <a:r>
              <a:rPr lang="pl-PL" b="1" dirty="0" smtClean="0">
                <a:solidFill>
                  <a:srgbClr val="002060"/>
                </a:solidFill>
              </a:rPr>
              <a:t>Samoocena masy ciała</a:t>
            </a:r>
            <a:endParaRPr lang="pl-PL" b="1" dirty="0">
              <a:solidFill>
                <a:srgbClr val="002060"/>
              </a:solidFill>
            </a:endParaRPr>
          </a:p>
        </p:txBody>
      </p:sp>
      <p:sp>
        <p:nvSpPr>
          <p:cNvPr id="3" name="Symbol zastępczy zawartości 2"/>
          <p:cNvSpPr>
            <a:spLocks noGrp="1"/>
          </p:cNvSpPr>
          <p:nvPr>
            <p:ph idx="1"/>
          </p:nvPr>
        </p:nvSpPr>
        <p:spPr>
          <a:xfrm>
            <a:off x="468313" y="1124745"/>
            <a:ext cx="8229600" cy="4752181"/>
          </a:xfrm>
        </p:spPr>
        <p:txBody>
          <a:bodyPr anchor="ctr"/>
          <a:lstStyle/>
          <a:p>
            <a:pPr marL="0" indent="0">
              <a:buNone/>
            </a:pPr>
            <a:r>
              <a:rPr lang="pl-PL" sz="2000" dirty="0" smtClean="0"/>
              <a:t>Pytanie dotyczące samooceny masy ciała brzmiało: </a:t>
            </a:r>
            <a:br>
              <a:rPr lang="pl-PL" sz="2000" dirty="0" smtClean="0"/>
            </a:br>
            <a:r>
              <a:rPr lang="pl-PL" sz="2000" b="1" dirty="0" smtClean="0"/>
              <a:t>Gdy myślisz o swojej masie ciała, to sądzisz, że jesteś: zdecydowanie za szczupły; trochę za szczupły; w sam raz; trochę za gruby; zdecydowanie za gruby.</a:t>
            </a:r>
          </a:p>
          <a:p>
            <a:pPr marL="0" indent="0">
              <a:buNone/>
            </a:pPr>
            <a:r>
              <a:rPr lang="pl-PL" sz="2200" b="1" dirty="0" smtClean="0">
                <a:solidFill>
                  <a:srgbClr val="002060"/>
                </a:solidFill>
              </a:rPr>
              <a:t>Według danych z ostatnich badań HBSC tylko nieco ponad 40 proc. uczniów oceniło swoją masę ciała jako prawidłową</a:t>
            </a:r>
            <a:r>
              <a:rPr lang="pl-PL" sz="2200" b="1" i="1" dirty="0" smtClean="0">
                <a:solidFill>
                  <a:srgbClr val="002060"/>
                </a:solidFill>
              </a:rPr>
              <a:t> (w sam raz). </a:t>
            </a:r>
          </a:p>
          <a:p>
            <a:pPr marL="0" indent="0">
              <a:buNone/>
            </a:pPr>
            <a:r>
              <a:rPr lang="pl-PL" sz="2000" dirty="0" smtClean="0"/>
              <a:t>Istotnie rzadziej oceniły się tak dziewczęta (37 proc.) niż chłopcy (48 proc.). </a:t>
            </a:r>
            <a:r>
              <a:rPr lang="pl-PL" sz="2000" b="1" dirty="0" smtClean="0">
                <a:solidFill>
                  <a:srgbClr val="006600"/>
                </a:solidFill>
              </a:rPr>
              <a:t>Młodzież wielokrotnie częściej określała swoją masę ciała jako zbyt dużą (</a:t>
            </a:r>
            <a:r>
              <a:rPr lang="pl-PL" sz="2000" b="1" i="1" dirty="0" smtClean="0">
                <a:solidFill>
                  <a:srgbClr val="006600"/>
                </a:solidFill>
              </a:rPr>
              <a:t>za gruby) niż </a:t>
            </a:r>
            <a:r>
              <a:rPr lang="pl-PL" sz="2000" b="1" dirty="0" smtClean="0">
                <a:solidFill>
                  <a:srgbClr val="006600"/>
                </a:solidFill>
              </a:rPr>
              <a:t>jako zbyt małą (</a:t>
            </a:r>
            <a:r>
              <a:rPr lang="pl-PL" sz="2000" b="1" i="1" dirty="0" smtClean="0">
                <a:solidFill>
                  <a:srgbClr val="006600"/>
                </a:solidFill>
              </a:rPr>
              <a:t>za szczupły). </a:t>
            </a:r>
          </a:p>
          <a:p>
            <a:pPr marL="0" indent="0">
              <a:buNone/>
            </a:pPr>
            <a:r>
              <a:rPr lang="pl-PL" sz="2000" dirty="0" smtClean="0"/>
              <a:t>Stwierdzono, że odsetek ogółu młodzieży oceniającej swoją masę ciała jako zbyt dużą istotnie zwiększa się wraz z wiekiem; odsetek dziewcząt uważających się za zbyt grube rośnie znacząco i istotnie wraz </a:t>
            </a:r>
            <a:br>
              <a:rPr lang="pl-PL" sz="2000" dirty="0" smtClean="0"/>
            </a:br>
            <a:r>
              <a:rPr lang="pl-PL" sz="2000" dirty="0" smtClean="0"/>
              <a:t>z wiekiem.</a:t>
            </a:r>
          </a:p>
        </p:txBody>
      </p:sp>
      <p:pic>
        <p:nvPicPr>
          <p:cNvPr id="4" name="Symbol zastępczy zawartości 5" descr="indeks.jpg"/>
          <p:cNvPicPr>
            <a:picLocks noChangeAspect="1"/>
          </p:cNvPicPr>
          <p:nvPr/>
        </p:nvPicPr>
        <p:blipFill>
          <a:blip r:embed="rId2" cstate="print"/>
          <a:stretch>
            <a:fillRect/>
          </a:stretch>
        </p:blipFill>
        <p:spPr bwMode="auto">
          <a:xfrm>
            <a:off x="0" y="5949281"/>
            <a:ext cx="2679896" cy="8955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a:t>Depresja u dzieci i młodzieży</a:t>
            </a:r>
          </a:p>
        </p:txBody>
      </p:sp>
      <p:sp>
        <p:nvSpPr>
          <p:cNvPr id="3" name="Symbol zastępczy zawartości 2"/>
          <p:cNvSpPr>
            <a:spLocks noGrp="1"/>
          </p:cNvSpPr>
          <p:nvPr>
            <p:ph idx="1"/>
          </p:nvPr>
        </p:nvSpPr>
        <p:spPr/>
        <p:txBody>
          <a:bodyPr>
            <a:normAutofit/>
          </a:bodyPr>
          <a:lstStyle/>
          <a:p>
            <a:pPr>
              <a:buNone/>
            </a:pPr>
            <a:r>
              <a:rPr lang="pl-PL" sz="2000" dirty="0"/>
              <a:t> Zdaniem J. Bomby i M. </a:t>
            </a:r>
            <a:r>
              <a:rPr lang="pl-PL" sz="2000" dirty="0" err="1"/>
              <a:t>Orwid</a:t>
            </a:r>
            <a:r>
              <a:rPr lang="pl-PL" sz="2000" dirty="0"/>
              <a:t> (2008</a:t>
            </a:r>
            <a:r>
              <a:rPr lang="pl-PL" sz="2000" dirty="0" smtClean="0"/>
              <a:t>):</a:t>
            </a:r>
            <a:endParaRPr lang="pl-PL" sz="2000" dirty="0"/>
          </a:p>
          <a:p>
            <a:pPr>
              <a:buNone/>
            </a:pPr>
            <a:r>
              <a:rPr lang="pl-PL" sz="2000" dirty="0"/>
              <a:t> </a:t>
            </a:r>
          </a:p>
          <a:p>
            <a:pPr marL="0" indent="0">
              <a:buNone/>
            </a:pPr>
            <a:r>
              <a:rPr lang="pl-PL" sz="2400" b="1" dirty="0">
                <a:solidFill>
                  <a:srgbClr val="002060"/>
                </a:solidFill>
              </a:rPr>
              <a:t>O</a:t>
            </a:r>
            <a:r>
              <a:rPr lang="pl-PL" sz="2400" b="1" dirty="0" smtClean="0">
                <a:solidFill>
                  <a:srgbClr val="002060"/>
                </a:solidFill>
              </a:rPr>
              <a:t>bjawy </a:t>
            </a:r>
            <a:r>
              <a:rPr lang="pl-PL" sz="2400" b="1" dirty="0">
                <a:solidFill>
                  <a:srgbClr val="002060"/>
                </a:solidFill>
              </a:rPr>
              <a:t>depresyjne we wczesnej fazie dojrzewania (13-16 lat) można uznać za zakłócenie funkcjonowania nie wykraczające poza granice normy </a:t>
            </a:r>
            <a:r>
              <a:rPr lang="pl-PL" sz="2400" b="1" dirty="0" smtClean="0">
                <a:solidFill>
                  <a:srgbClr val="002060"/>
                </a:solidFill>
              </a:rPr>
              <a:t>rozwojowej.</a:t>
            </a:r>
            <a:endParaRPr lang="pl-PL" sz="2400" b="1" dirty="0">
              <a:solidFill>
                <a:srgbClr val="002060"/>
              </a:solidFill>
            </a:endParaRPr>
          </a:p>
          <a:p>
            <a:pPr>
              <a:buNone/>
            </a:pPr>
            <a:endParaRPr lang="pl-PL" sz="2000" dirty="0"/>
          </a:p>
          <a:p>
            <a:pPr marL="0" indent="0">
              <a:buNone/>
            </a:pPr>
            <a:r>
              <a:rPr lang="pl-PL" sz="2400" dirty="0" smtClean="0">
                <a:sym typeface="Wingdings" pitchFamily="2" charset="2"/>
              </a:rPr>
              <a:t> </a:t>
            </a:r>
            <a:r>
              <a:rPr lang="pl-PL" sz="2400" dirty="0" smtClean="0"/>
              <a:t>obserwować</a:t>
            </a:r>
            <a:r>
              <a:rPr lang="pl-PL" sz="2400" dirty="0"/>
              <a:t>, czy amplituda wahań nastroju i emocji nie staje się zbyt duża, towarzyszyć nastolatkowi w dojrzewaniu, udzielać </a:t>
            </a:r>
            <a:r>
              <a:rPr lang="pl-PL" sz="2400" dirty="0" smtClean="0"/>
              <a:t>wsparcia</a:t>
            </a:r>
            <a:endParaRPr lang="pl-PL" sz="2400" dirty="0"/>
          </a:p>
          <a:p>
            <a:pPr>
              <a:buNone/>
            </a:pPr>
            <a:endParaRPr lang="pl-PL" dirty="0"/>
          </a:p>
        </p:txBody>
      </p:sp>
    </p:spTree>
    <p:extLst>
      <p:ext uri="{BB962C8B-B14F-4D97-AF65-F5344CB8AC3E}">
        <p14:creationId xmlns:p14="http://schemas.microsoft.com/office/powerpoint/2010/main" val="34403173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lstStyle/>
          <a:p>
            <a:r>
              <a:rPr lang="pl-PL" sz="4000" b="1" dirty="0" smtClean="0">
                <a:solidFill>
                  <a:srgbClr val="002060"/>
                </a:solidFill>
              </a:rPr>
              <a:t>Stosowanie diet odchudzających</a:t>
            </a:r>
            <a:endParaRPr lang="pl-PL" sz="4000" b="1" dirty="0">
              <a:solidFill>
                <a:srgbClr val="002060"/>
              </a:solidFill>
            </a:endParaRPr>
          </a:p>
        </p:txBody>
      </p:sp>
      <p:sp>
        <p:nvSpPr>
          <p:cNvPr id="3" name="Symbol zastępczy zawartości 2"/>
          <p:cNvSpPr>
            <a:spLocks noGrp="1"/>
          </p:cNvSpPr>
          <p:nvPr>
            <p:ph idx="1"/>
          </p:nvPr>
        </p:nvSpPr>
        <p:spPr>
          <a:xfrm>
            <a:off x="468313" y="1124745"/>
            <a:ext cx="8229600" cy="4752181"/>
          </a:xfrm>
        </p:spPr>
        <p:txBody>
          <a:bodyPr anchor="ctr"/>
          <a:lstStyle/>
          <a:p>
            <a:pPr marL="0" indent="0">
              <a:buNone/>
            </a:pPr>
            <a:r>
              <a:rPr lang="pl-PL" sz="2000" dirty="0" smtClean="0"/>
              <a:t>Według danych z ostatnich badań HBSC, stwierdzono, że </a:t>
            </a:r>
            <a:br>
              <a:rPr lang="pl-PL" sz="2000" dirty="0" smtClean="0"/>
            </a:br>
            <a:r>
              <a:rPr lang="pl-PL" sz="2800" b="1" dirty="0" smtClean="0">
                <a:solidFill>
                  <a:srgbClr val="002060"/>
                </a:solidFill>
              </a:rPr>
              <a:t>23,5 proc. młodzieży odchudzało się, </a:t>
            </a:r>
            <a:br>
              <a:rPr lang="pl-PL" sz="2800" b="1" dirty="0" smtClean="0">
                <a:solidFill>
                  <a:srgbClr val="002060"/>
                </a:solidFill>
              </a:rPr>
            </a:br>
            <a:r>
              <a:rPr lang="pl-PL" sz="2800" b="1" dirty="0" smtClean="0">
                <a:solidFill>
                  <a:srgbClr val="002060"/>
                </a:solidFill>
              </a:rPr>
              <a:t>a 21 proc. uważało, że powinno schudnąć</a:t>
            </a:r>
            <a:r>
              <a:rPr lang="pl-PL" sz="2800" dirty="0" smtClean="0"/>
              <a:t>. </a:t>
            </a:r>
          </a:p>
          <a:p>
            <a:pPr marL="0" indent="0">
              <a:buNone/>
            </a:pPr>
            <a:endParaRPr lang="pl-PL" sz="2000" dirty="0" smtClean="0"/>
          </a:p>
          <a:p>
            <a:pPr marL="0" indent="0">
              <a:buNone/>
            </a:pPr>
            <a:r>
              <a:rPr lang="pl-PL" sz="2000" dirty="0" smtClean="0"/>
              <a:t>Analiza wskazuje, że dziewczęta odchudzają się częściej niż chłopcy oraz że wraz z wiekiem robią to istotnie coraz częściej.</a:t>
            </a:r>
          </a:p>
          <a:p>
            <a:pPr marL="0" indent="0">
              <a:buNone/>
            </a:pPr>
            <a:r>
              <a:rPr lang="pl-PL" sz="2400" b="1" dirty="0" smtClean="0">
                <a:solidFill>
                  <a:srgbClr val="006600"/>
                </a:solidFill>
              </a:rPr>
              <a:t>W porównaniu z wynikami badań HBSC 2010 stwierdzono zwiększenie się (o ponad 6 punktów procentowych) odsetka młodzieży odchudzającej się. </a:t>
            </a:r>
          </a:p>
          <a:p>
            <a:pPr marL="0" indent="0">
              <a:buNone/>
            </a:pPr>
            <a:r>
              <a:rPr lang="pl-PL" sz="2400" b="1" dirty="0" smtClean="0">
                <a:solidFill>
                  <a:srgbClr val="006600"/>
                </a:solidFill>
              </a:rPr>
              <a:t>U obu płci były to zmiany istotne, większe u dziewcząt (20 proc. w 2010 i 30 proc. w 2014 roku) niż u chłopców (odpowiednio 14 proc. i 17 proc.). </a:t>
            </a:r>
          </a:p>
        </p:txBody>
      </p:sp>
      <p:pic>
        <p:nvPicPr>
          <p:cNvPr id="4" name="Symbol zastępczy zawartości 5" descr="indeks.jpg"/>
          <p:cNvPicPr>
            <a:picLocks noChangeAspect="1"/>
          </p:cNvPicPr>
          <p:nvPr/>
        </p:nvPicPr>
        <p:blipFill>
          <a:blip r:embed="rId2" cstate="print"/>
          <a:stretch>
            <a:fillRect/>
          </a:stretch>
        </p:blipFill>
        <p:spPr bwMode="auto">
          <a:xfrm>
            <a:off x="0" y="5949281"/>
            <a:ext cx="2679896" cy="8955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fontScale="90000"/>
          </a:bodyPr>
          <a:lstStyle/>
          <a:p>
            <a:r>
              <a:rPr lang="pl-PL" b="1" dirty="0" smtClean="0">
                <a:solidFill>
                  <a:srgbClr val="002060"/>
                </a:solidFill>
              </a:rPr>
              <a:t>Nadwaga i otyłość</a:t>
            </a:r>
            <a:endParaRPr lang="pl-PL" b="1" dirty="0">
              <a:solidFill>
                <a:srgbClr val="002060"/>
              </a:solidFill>
            </a:endParaRPr>
          </a:p>
        </p:txBody>
      </p:sp>
      <p:sp>
        <p:nvSpPr>
          <p:cNvPr id="3" name="Symbol zastępczy zawartości 2"/>
          <p:cNvSpPr>
            <a:spLocks noGrp="1"/>
          </p:cNvSpPr>
          <p:nvPr>
            <p:ph idx="1"/>
          </p:nvPr>
        </p:nvSpPr>
        <p:spPr>
          <a:xfrm>
            <a:off x="468313" y="1124745"/>
            <a:ext cx="8229600" cy="4752181"/>
          </a:xfrm>
        </p:spPr>
        <p:txBody>
          <a:bodyPr anchor="ctr">
            <a:normAutofit lnSpcReduction="10000"/>
          </a:bodyPr>
          <a:lstStyle/>
          <a:p>
            <a:pPr marL="0" indent="0">
              <a:buNone/>
            </a:pPr>
            <a:r>
              <a:rPr lang="pl-PL" sz="2000" i="1" dirty="0" smtClean="0"/>
              <a:t>Uwaga!!! Wartość BMI </a:t>
            </a:r>
            <a:r>
              <a:rPr lang="pl-PL" sz="2000" i="1" dirty="0"/>
              <a:t>obliczano na podstawie wartości </a:t>
            </a:r>
            <a:r>
              <a:rPr lang="pl-PL" sz="2000" i="1" dirty="0" smtClean="0"/>
              <a:t>wagi i wzrostu wpisanych </a:t>
            </a:r>
            <a:r>
              <a:rPr lang="pl-PL" sz="2000" i="1" dirty="0"/>
              <a:t>przez uczniów do ankiety</a:t>
            </a:r>
            <a:r>
              <a:rPr lang="pl-PL" sz="2000" i="1" dirty="0" smtClean="0"/>
              <a:t>. </a:t>
            </a:r>
            <a:endParaRPr lang="pl-PL" sz="2000" i="1" dirty="0"/>
          </a:p>
          <a:p>
            <a:pPr marL="0" indent="0">
              <a:buNone/>
            </a:pPr>
            <a:r>
              <a:rPr lang="pl-PL" sz="2000" dirty="0" smtClean="0"/>
              <a:t>Według ostatnich badań HBSC </a:t>
            </a:r>
            <a:r>
              <a:rPr lang="pl-PL" b="1" dirty="0" smtClean="0">
                <a:solidFill>
                  <a:srgbClr val="002060"/>
                </a:solidFill>
              </a:rPr>
              <a:t>nadwaga i otyłość występowały u 15 proc. ankietowanych uczniów</a:t>
            </a:r>
            <a:r>
              <a:rPr lang="pl-PL" dirty="0" smtClean="0"/>
              <a:t>. </a:t>
            </a:r>
          </a:p>
          <a:p>
            <a:pPr marL="0" indent="0">
              <a:buNone/>
            </a:pPr>
            <a:r>
              <a:rPr lang="pl-PL" sz="2000" dirty="0" smtClean="0"/>
              <a:t>W porównaniu z poprzednimi badaniami HBSC 2010, biorąc pod uwagę te same kryteria, </a:t>
            </a:r>
            <a:r>
              <a:rPr lang="pl-PL" sz="2000" b="1" dirty="0" smtClean="0">
                <a:solidFill>
                  <a:srgbClr val="006600"/>
                </a:solidFill>
              </a:rPr>
              <a:t>częstość występowania nadwagi i otyłości uległa obniżeniu z poziomu 17 proc., </a:t>
            </a:r>
            <a:r>
              <a:rPr lang="pl-PL" sz="2000" dirty="0" smtClean="0"/>
              <a:t>co wskazuje na zahamowanie poprzednio obserwowanej tendencji wzrostowej.</a:t>
            </a:r>
          </a:p>
          <a:p>
            <a:pPr marL="0" indent="0">
              <a:buNone/>
            </a:pPr>
            <a:r>
              <a:rPr lang="pl-PL" sz="2400" b="1" dirty="0" smtClean="0"/>
              <a:t>Wraz z pogarszającą się sytuacją ekonomiczną rodziny zwiększają się odsetki młodzieży z nadwagą i otyłością.</a:t>
            </a:r>
          </a:p>
          <a:p>
            <a:pPr marL="0" indent="0">
              <a:buNone/>
            </a:pPr>
            <a:r>
              <a:rPr lang="pl-PL" sz="2400" b="1" dirty="0" smtClean="0"/>
              <a:t>Nadwaga i otyłość występuje najczęściej u młodzieży wychowywanej przez samotnych rodziców.</a:t>
            </a:r>
            <a:endParaRPr lang="pl-PL" sz="2400" b="1" dirty="0"/>
          </a:p>
        </p:txBody>
      </p:sp>
      <p:pic>
        <p:nvPicPr>
          <p:cNvPr id="4" name="Symbol zastępczy zawartości 5" descr="indeks.jpg"/>
          <p:cNvPicPr>
            <a:picLocks noChangeAspect="1"/>
          </p:cNvPicPr>
          <p:nvPr/>
        </p:nvPicPr>
        <p:blipFill>
          <a:blip r:embed="rId2" cstate="print"/>
          <a:stretch>
            <a:fillRect/>
          </a:stretch>
        </p:blipFill>
        <p:spPr bwMode="auto">
          <a:xfrm>
            <a:off x="0" y="5949281"/>
            <a:ext cx="2679896" cy="8955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a:xfrm>
            <a:off x="0" y="274638"/>
            <a:ext cx="9144000" cy="6178698"/>
          </a:xfrm>
        </p:spPr>
        <p:txBody>
          <a:bodyPr/>
          <a:lstStyle/>
          <a:p>
            <a:r>
              <a:rPr lang="pl-PL" sz="6000" dirty="0" smtClean="0">
                <a:latin typeface="Cambria" pitchFamily="18" charset="0"/>
              </a:rPr>
              <a:t>Policz, ile podań </a:t>
            </a:r>
            <a:br>
              <a:rPr lang="pl-PL" sz="6000" dirty="0" smtClean="0">
                <a:latin typeface="Cambria" pitchFamily="18" charset="0"/>
              </a:rPr>
            </a:br>
            <a:r>
              <a:rPr lang="pl-PL" sz="6000" dirty="0" smtClean="0">
                <a:latin typeface="Cambria" pitchFamily="18" charset="0"/>
              </a:rPr>
              <a:t>wykonała drużyna </a:t>
            </a:r>
            <a:br>
              <a:rPr lang="pl-PL" sz="6000" dirty="0" smtClean="0">
                <a:latin typeface="Cambria" pitchFamily="18" charset="0"/>
              </a:rPr>
            </a:br>
            <a:r>
              <a:rPr lang="pl-PL" sz="6000" dirty="0" smtClean="0">
                <a:latin typeface="Cambria" pitchFamily="18" charset="0"/>
              </a:rPr>
              <a:t>w </a:t>
            </a:r>
            <a:r>
              <a:rPr lang="pl-PL" sz="6000" b="1" dirty="0" smtClean="0">
                <a:solidFill>
                  <a:schemeClr val="bg1"/>
                </a:solidFill>
                <a:effectLst>
                  <a:outerShdw blurRad="38100" dist="38100" dir="2700000" algn="tl">
                    <a:srgbClr val="000000"/>
                  </a:outerShdw>
                </a:effectLst>
                <a:latin typeface="+mn-lt"/>
                <a:hlinkClick r:id="rId2" action="ppaction://hlinkfile"/>
              </a:rPr>
              <a:t>białych koszulkach</a:t>
            </a:r>
            <a:r>
              <a:rPr lang="pl-PL" sz="6000" dirty="0" smtClean="0">
                <a:latin typeface="Cambria" pitchFamily="18" charset="0"/>
              </a:rPr>
              <a:t>???</a:t>
            </a:r>
            <a:endParaRPr lang="pl-PL" sz="6000" dirty="0"/>
          </a:p>
        </p:txBody>
      </p:sp>
    </p:spTree>
    <p:extLst>
      <p:ext uri="{BB962C8B-B14F-4D97-AF65-F5344CB8AC3E}">
        <p14:creationId xmlns:p14="http://schemas.microsoft.com/office/powerpoint/2010/main" val="60278913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8313" y="5589240"/>
            <a:ext cx="8229600" cy="864096"/>
          </a:xfrm>
        </p:spPr>
        <p:txBody>
          <a:bodyPr anchor="ctr"/>
          <a:lstStyle/>
          <a:p>
            <a:pPr algn="ctr">
              <a:buNone/>
            </a:pPr>
            <a:r>
              <a:rPr lang="pl-PL" sz="3600" dirty="0" smtClean="0">
                <a:hlinkClick r:id="rId2" action="ppaction://hlinkfile"/>
              </a:rPr>
              <a:t>Gimnazjum nr 1 w Tychach</a:t>
            </a:r>
            <a:endParaRPr lang="pl-PL" sz="3600" dirty="0"/>
          </a:p>
        </p:txBody>
      </p:sp>
      <p:pic>
        <p:nvPicPr>
          <p:cNvPr id="1026" name="Picture 2" descr="C:\Users\Kurs\Desktop\DSC_0538.JPG.jpg"/>
          <p:cNvPicPr>
            <a:picLocks noChangeAspect="1" noChangeArrowheads="1"/>
          </p:cNvPicPr>
          <p:nvPr/>
        </p:nvPicPr>
        <p:blipFill>
          <a:blip r:embed="rId3" cstate="print"/>
          <a:srcRect l="9668" t="17338"/>
          <a:stretch>
            <a:fillRect/>
          </a:stretch>
        </p:blipFill>
        <p:spPr bwMode="auto">
          <a:xfrm>
            <a:off x="716245" y="620688"/>
            <a:ext cx="7672180" cy="468052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611560" y="765175"/>
            <a:ext cx="7992888" cy="5360988"/>
          </a:xfrm>
        </p:spPr>
        <p:txBody>
          <a:bodyPr anchor="ctr">
            <a:normAutofit/>
          </a:bodyPr>
          <a:lstStyle/>
          <a:p>
            <a:pPr marL="0" indent="0" algn="ctr">
              <a:buNone/>
            </a:pPr>
            <a:r>
              <a:rPr lang="pl-PL" sz="7200" b="1" dirty="0" smtClean="0">
                <a:solidFill>
                  <a:schemeClr val="bg1"/>
                </a:solidFill>
              </a:rPr>
              <a:t>Zagrożenie wykluczeniem</a:t>
            </a:r>
            <a:endParaRPr lang="pl-PL" sz="7200" dirty="0"/>
          </a:p>
        </p:txBody>
      </p:sp>
    </p:spTree>
    <p:extLst>
      <p:ext uri="{BB962C8B-B14F-4D97-AF65-F5344CB8AC3E}">
        <p14:creationId xmlns:p14="http://schemas.microsoft.com/office/powerpoint/2010/main" val="36229085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p:cNvSpPr>
            <a:spLocks noGrp="1"/>
          </p:cNvSpPr>
          <p:nvPr>
            <p:ph type="title"/>
          </p:nvPr>
        </p:nvSpPr>
        <p:spPr>
          <a:xfrm>
            <a:off x="179389" y="188913"/>
            <a:ext cx="8785100" cy="1439862"/>
          </a:xfrm>
        </p:spPr>
        <p:txBody>
          <a:bodyPr/>
          <a:lstStyle/>
          <a:p>
            <a:r>
              <a:rPr lang="pl-PL" sz="3200" b="1" dirty="0" smtClean="0">
                <a:solidFill>
                  <a:srgbClr val="002060"/>
                </a:solidFill>
              </a:rPr>
              <a:t>PRZEMOC W POLSKIEJ SZKOLE</a:t>
            </a:r>
            <a:r>
              <a:rPr lang="pl-PL" sz="3200" b="1" dirty="0" smtClean="0">
                <a:solidFill>
                  <a:srgbClr val="FF0000"/>
                </a:solidFill>
              </a:rPr>
              <a:t/>
            </a:r>
            <a:br>
              <a:rPr lang="pl-PL" sz="3200" b="1" dirty="0" smtClean="0">
                <a:solidFill>
                  <a:srgbClr val="FF0000"/>
                </a:solidFill>
              </a:rPr>
            </a:br>
            <a:r>
              <a:rPr lang="pl-PL" sz="3200" dirty="0" smtClean="0"/>
              <a:t>Raport Instytutu Badań Edukacyjnych (2014)</a:t>
            </a:r>
          </a:p>
        </p:txBody>
      </p:sp>
      <p:sp>
        <p:nvSpPr>
          <p:cNvPr id="21507" name="Symbol zastępczy zawartości 2"/>
          <p:cNvSpPr>
            <a:spLocks noGrp="1"/>
          </p:cNvSpPr>
          <p:nvPr>
            <p:ph idx="1"/>
          </p:nvPr>
        </p:nvSpPr>
        <p:spPr>
          <a:xfrm>
            <a:off x="457200" y="1989138"/>
            <a:ext cx="8229600" cy="4248150"/>
          </a:xfrm>
        </p:spPr>
        <p:txBody>
          <a:bodyPr anchor="ctr"/>
          <a:lstStyle/>
          <a:p>
            <a:r>
              <a:rPr lang="pl-PL" sz="2800" dirty="0" smtClean="0"/>
              <a:t>co dziesiąty uczeń jest ofiarą długotrwałego prześladowania,</a:t>
            </a:r>
          </a:p>
          <a:p>
            <a:r>
              <a:rPr lang="pl-PL" sz="2800" dirty="0" smtClean="0"/>
              <a:t>deklarowana niechęć wobec takich sytuacji: źle wpływają na ofiarę i na świadków,</a:t>
            </a:r>
          </a:p>
          <a:p>
            <a:r>
              <a:rPr lang="pl-PL" sz="2800" dirty="0" smtClean="0"/>
              <a:t>norma: </a:t>
            </a:r>
            <a:r>
              <a:rPr lang="pl-PL" sz="2800" i="1" dirty="0" smtClean="0">
                <a:latin typeface="Cambria" pitchFamily="18" charset="0"/>
              </a:rPr>
              <a:t>Nie wolno powiedzieć wychowawcy, wprost, że coś złego się dzieje; ma się domyślić sam i interweniować</a:t>
            </a:r>
            <a:r>
              <a:rPr lang="pl-PL" sz="2800" i="1" dirty="0" smtClean="0"/>
              <a:t>.</a:t>
            </a:r>
            <a:endParaRPr lang="pl-P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p:cNvSpPr>
            <a:spLocks noGrp="1"/>
          </p:cNvSpPr>
          <p:nvPr>
            <p:ph type="title"/>
          </p:nvPr>
        </p:nvSpPr>
        <p:spPr>
          <a:xfrm>
            <a:off x="3131840" y="0"/>
            <a:ext cx="5832648" cy="3645024"/>
          </a:xfrm>
        </p:spPr>
        <p:txBody>
          <a:bodyPr/>
          <a:lstStyle/>
          <a:p>
            <a:r>
              <a:rPr lang="pl-PL" sz="3600" b="1" dirty="0" smtClean="0">
                <a:solidFill>
                  <a:srgbClr val="002060"/>
                </a:solidFill>
              </a:rPr>
              <a:t>Hegemonia </a:t>
            </a:r>
            <a:r>
              <a:rPr lang="pl-PL" sz="4800" b="1" dirty="0" smtClean="0">
                <a:solidFill>
                  <a:srgbClr val="002060"/>
                </a:solidFill>
                <a:latin typeface="Cambria" pitchFamily="18" charset="0"/>
              </a:rPr>
              <a:t>TAKOSAMOŚCI</a:t>
            </a:r>
            <a:r>
              <a:rPr lang="pl-PL" sz="4800" b="1" dirty="0" smtClean="0">
                <a:solidFill>
                  <a:srgbClr val="FF0000"/>
                </a:solidFill>
                <a:latin typeface="Cambria" pitchFamily="18" charset="0"/>
              </a:rPr>
              <a:t/>
            </a:r>
            <a:br>
              <a:rPr lang="pl-PL" sz="4800" b="1" dirty="0" smtClean="0">
                <a:solidFill>
                  <a:srgbClr val="FF0000"/>
                </a:solidFill>
                <a:latin typeface="Cambria" pitchFamily="18" charset="0"/>
              </a:rPr>
            </a:br>
            <a:r>
              <a:rPr lang="pl-PL" sz="3200" dirty="0" smtClean="0">
                <a:solidFill>
                  <a:srgbClr val="FF0000"/>
                </a:solidFill>
              </a:rPr>
              <a:t/>
            </a:r>
            <a:br>
              <a:rPr lang="pl-PL" sz="3200" dirty="0" smtClean="0">
                <a:solidFill>
                  <a:srgbClr val="FF0000"/>
                </a:solidFill>
              </a:rPr>
            </a:br>
            <a:r>
              <a:rPr lang="pl-PL" sz="2400" dirty="0" smtClean="0"/>
              <a:t>Raport </a:t>
            </a:r>
            <a:r>
              <a:rPr lang="pl-PL" sz="2400" i="1" dirty="0" smtClean="0"/>
              <a:t>Dyskryminacja w szkole – obecność nieusprawiedliwiona</a:t>
            </a:r>
            <a:r>
              <a:rPr lang="pl-PL" sz="2400" dirty="0" smtClean="0"/>
              <a:t> </a:t>
            </a:r>
            <a:br>
              <a:rPr lang="pl-PL" sz="2400" dirty="0" smtClean="0"/>
            </a:br>
            <a:r>
              <a:rPr lang="pl-PL" sz="2400" dirty="0" smtClean="0"/>
              <a:t>Towarzystwo Edukacji </a:t>
            </a:r>
            <a:r>
              <a:rPr lang="pl-PL" sz="2400" dirty="0" err="1" smtClean="0"/>
              <a:t>Antydyskryminacyjnej</a:t>
            </a:r>
            <a:r>
              <a:rPr lang="pl-PL" sz="2400" dirty="0" smtClean="0"/>
              <a:t> 2015</a:t>
            </a:r>
          </a:p>
        </p:txBody>
      </p:sp>
      <p:sp>
        <p:nvSpPr>
          <p:cNvPr id="20483" name="Symbol zastępczy zawartości 2"/>
          <p:cNvSpPr>
            <a:spLocks noGrp="1"/>
          </p:cNvSpPr>
          <p:nvPr>
            <p:ph idx="1"/>
          </p:nvPr>
        </p:nvSpPr>
        <p:spPr>
          <a:xfrm>
            <a:off x="457200" y="3861048"/>
            <a:ext cx="8229600" cy="2736304"/>
          </a:xfrm>
        </p:spPr>
        <p:txBody>
          <a:bodyPr anchor="ctr">
            <a:normAutofit lnSpcReduction="10000"/>
          </a:bodyPr>
          <a:lstStyle/>
          <a:p>
            <a:r>
              <a:rPr lang="pl-PL" sz="2400" dirty="0" smtClean="0"/>
              <a:t>(…) </a:t>
            </a:r>
            <a:r>
              <a:rPr lang="pl-PL" sz="2400" i="1" dirty="0" smtClean="0"/>
              <a:t>najbezpieczniej się nie wyróżniać</a:t>
            </a:r>
          </a:p>
          <a:p>
            <a:r>
              <a:rPr lang="pl-PL" sz="2400" dirty="0" smtClean="0"/>
              <a:t>Szkoły miejskie i wiejskie - zbliżony poziom</a:t>
            </a:r>
          </a:p>
          <a:p>
            <a:r>
              <a:rPr lang="pl-PL" sz="2400" i="1" dirty="0" smtClean="0"/>
              <a:t>Gdy wyzywają kogoś od </a:t>
            </a:r>
            <a:r>
              <a:rPr lang="pl-PL" sz="2400" dirty="0" smtClean="0"/>
              <a:t>brudasów</a:t>
            </a:r>
            <a:r>
              <a:rPr lang="pl-PL" sz="2400" i="1" dirty="0" smtClean="0"/>
              <a:t>, to się przyłączam, bo tak bezpieczniej…</a:t>
            </a:r>
          </a:p>
          <a:p>
            <a:r>
              <a:rPr lang="pl-PL" sz="2400" dirty="0" smtClean="0"/>
              <a:t>Łagodny język dorosłych – określenia na zachowania dyskryminujące: </a:t>
            </a:r>
            <a:r>
              <a:rPr lang="pl-PL" sz="2400" i="1" dirty="0" smtClean="0"/>
              <a:t>szkolne dokuczanie, zaczepki, jak to w grupie młodzieży…</a:t>
            </a:r>
            <a:r>
              <a:rPr lang="pl-PL" sz="2400" dirty="0" smtClean="0"/>
              <a:t>                                       </a:t>
            </a:r>
          </a:p>
        </p:txBody>
      </p:sp>
      <p:pic>
        <p:nvPicPr>
          <p:cNvPr id="1026" name="Picture 2" descr="Znalezione obrazy dla zapytania dyskryminacja w szkole obecno&amp;sacute;&amp;cacute; nieusprawiedliwiona"/>
          <p:cNvPicPr>
            <a:picLocks noChangeAspect="1" noChangeArrowheads="1"/>
          </p:cNvPicPr>
          <p:nvPr/>
        </p:nvPicPr>
        <p:blipFill>
          <a:blip r:embed="rId2" cstate="print"/>
          <a:srcRect/>
          <a:stretch>
            <a:fillRect/>
          </a:stretch>
        </p:blipFill>
        <p:spPr bwMode="auto">
          <a:xfrm>
            <a:off x="-36512" y="-7987"/>
            <a:ext cx="2880320" cy="37095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nalezione obrazy dla zapytania dyskryminacja w szkole obecno&amp;sacute;&amp;cacute; nieusprawiedliwiona"/>
          <p:cNvPicPr>
            <a:picLocks noChangeAspect="1" noChangeArrowheads="1"/>
          </p:cNvPicPr>
          <p:nvPr/>
        </p:nvPicPr>
        <p:blipFill>
          <a:blip r:embed="rId2" cstate="print"/>
          <a:srcRect/>
          <a:stretch>
            <a:fillRect/>
          </a:stretch>
        </p:blipFill>
        <p:spPr bwMode="auto">
          <a:xfrm>
            <a:off x="7223589" y="-27383"/>
            <a:ext cx="1956923" cy="2520279"/>
          </a:xfrm>
          <a:prstGeom prst="rect">
            <a:avLst/>
          </a:prstGeom>
          <a:noFill/>
        </p:spPr>
      </p:pic>
      <p:sp>
        <p:nvSpPr>
          <p:cNvPr id="3" name="Symbol zastępczy zawartości 2"/>
          <p:cNvSpPr>
            <a:spLocks noGrp="1"/>
          </p:cNvSpPr>
          <p:nvPr>
            <p:ph idx="1"/>
          </p:nvPr>
        </p:nvSpPr>
        <p:spPr>
          <a:xfrm>
            <a:off x="251520" y="188640"/>
            <a:ext cx="8640960" cy="6408712"/>
          </a:xfrm>
        </p:spPr>
        <p:txBody>
          <a:bodyPr anchor="ctr"/>
          <a:lstStyle/>
          <a:p>
            <a:pPr marL="0" indent="0">
              <a:buNone/>
            </a:pPr>
            <a:r>
              <a:rPr lang="pl-PL" sz="2000" b="1" dirty="0" smtClean="0"/>
              <a:t>Przesłanki dyskryminacji w szkole </a:t>
            </a:r>
            <a:endParaRPr lang="pl-PL" sz="2000" dirty="0" smtClean="0"/>
          </a:p>
          <a:p>
            <a:r>
              <a:rPr lang="pl-PL" sz="2000" dirty="0" smtClean="0">
                <a:latin typeface="Cambria" pitchFamily="18" charset="0"/>
              </a:rPr>
              <a:t>Niższy status ekonomiczny </a:t>
            </a:r>
          </a:p>
          <a:p>
            <a:r>
              <a:rPr lang="pl-PL" sz="2000" dirty="0" smtClean="0">
                <a:latin typeface="Cambria" pitchFamily="18" charset="0"/>
              </a:rPr>
              <a:t>Płeć i </a:t>
            </a:r>
            <a:r>
              <a:rPr lang="pl-PL" sz="2000" i="1" dirty="0" smtClean="0">
                <a:latin typeface="Cambria" pitchFamily="18" charset="0"/>
              </a:rPr>
              <a:t>odstępstwa</a:t>
            </a:r>
            <a:r>
              <a:rPr lang="pl-PL" sz="2000" dirty="0" smtClean="0">
                <a:latin typeface="Cambria" pitchFamily="18" charset="0"/>
              </a:rPr>
              <a:t> od społecznych norm związanych z płcią </a:t>
            </a:r>
          </a:p>
          <a:p>
            <a:r>
              <a:rPr lang="pl-PL" sz="2000" dirty="0" smtClean="0">
                <a:latin typeface="Cambria" pitchFamily="18" charset="0"/>
              </a:rPr>
              <a:t>Orientacja homoseksualna </a:t>
            </a:r>
          </a:p>
          <a:p>
            <a:r>
              <a:rPr lang="pl-PL" sz="2000" i="1" dirty="0" smtClean="0">
                <a:latin typeface="Cambria" pitchFamily="18" charset="0"/>
              </a:rPr>
              <a:t>Odstępstwa</a:t>
            </a:r>
            <a:r>
              <a:rPr lang="pl-PL" sz="2000" dirty="0" smtClean="0">
                <a:latin typeface="Cambria" pitchFamily="18" charset="0"/>
              </a:rPr>
              <a:t> od społecznych norm związanych z wyglądem </a:t>
            </a:r>
          </a:p>
          <a:p>
            <a:r>
              <a:rPr lang="pl-PL" sz="2000" dirty="0" smtClean="0">
                <a:latin typeface="Cambria" pitchFamily="18" charset="0"/>
              </a:rPr>
              <a:t>Niepełnosprawność, problemy zdrowotne </a:t>
            </a:r>
          </a:p>
          <a:p>
            <a:r>
              <a:rPr lang="pl-PL" sz="2000" dirty="0" smtClean="0">
                <a:latin typeface="Cambria" pitchFamily="18" charset="0"/>
              </a:rPr>
              <a:t>Niepolskie pochodzenie etniczne, kolor skóry inny niż biały, </a:t>
            </a:r>
            <a:br>
              <a:rPr lang="pl-PL" sz="2000" dirty="0" smtClean="0">
                <a:latin typeface="Cambria" pitchFamily="18" charset="0"/>
              </a:rPr>
            </a:br>
            <a:r>
              <a:rPr lang="pl-PL" sz="2000" dirty="0" smtClean="0">
                <a:latin typeface="Cambria" pitchFamily="18" charset="0"/>
              </a:rPr>
              <a:t>wyznanie inne niż katolicyzm </a:t>
            </a:r>
          </a:p>
          <a:p>
            <a:pPr>
              <a:buNone/>
            </a:pPr>
            <a:r>
              <a:rPr lang="pl-PL" sz="2000" b="1" dirty="0" smtClean="0"/>
              <a:t>Wnioski badawcze</a:t>
            </a:r>
          </a:p>
          <a:p>
            <a:r>
              <a:rPr lang="pl-PL" sz="2000" dirty="0" smtClean="0">
                <a:latin typeface="Cambria" pitchFamily="18" charset="0"/>
              </a:rPr>
              <a:t>Dyskryminacja i inne zjawiska związane z uprzedzeniami mają miejsce </a:t>
            </a:r>
            <a:br>
              <a:rPr lang="pl-PL" sz="2000" dirty="0" smtClean="0">
                <a:latin typeface="Cambria" pitchFamily="18" charset="0"/>
              </a:rPr>
            </a:br>
            <a:r>
              <a:rPr lang="pl-PL" sz="2000" dirty="0" smtClean="0">
                <a:latin typeface="Cambria" pitchFamily="18" charset="0"/>
              </a:rPr>
              <a:t>w szkołach i przejawiają się w bardzo różnorodny sposób (od izolacji, poprzez agresję fizyczną, do prześladowania), w fizycznej przestrzeni szkoły oraz w Internecie. </a:t>
            </a:r>
          </a:p>
          <a:p>
            <a:r>
              <a:rPr lang="pl-PL" sz="2000" dirty="0" smtClean="0">
                <a:latin typeface="Cambria" pitchFamily="18" charset="0"/>
              </a:rPr>
              <a:t>Do dyskryminacji dochodzi pomiędzy uczniami/uczennicami, </a:t>
            </a:r>
            <a:r>
              <a:rPr lang="pl-PL" sz="2000" b="1" smtClean="0">
                <a:latin typeface="Cambria" pitchFamily="18" charset="0"/>
              </a:rPr>
              <a:t>pomiędzy nauczycielami/nauczycielkami (!!!)</a:t>
            </a:r>
            <a:r>
              <a:rPr lang="pl-PL" sz="2000" smtClean="0">
                <a:latin typeface="Cambria" pitchFamily="18" charset="0"/>
              </a:rPr>
              <a:t> </a:t>
            </a:r>
            <a:r>
              <a:rPr lang="pl-PL" sz="2000" dirty="0" smtClean="0">
                <a:latin typeface="Cambria" pitchFamily="18" charset="0"/>
              </a:rPr>
              <a:t>oraz w relacjach uczeń-nauczyciel. </a:t>
            </a:r>
          </a:p>
          <a:p>
            <a:r>
              <a:rPr lang="pl-PL" sz="2000" dirty="0" smtClean="0">
                <a:latin typeface="Cambria" pitchFamily="18" charset="0"/>
              </a:rPr>
              <a:t>Zarówno uczniowie i uczennice, jak i nauczyciele i nauczycielki mają ograniczoną wiedzę na temat tego, jak reagować i radzić sobie w sytuacji dyskryminacji. </a:t>
            </a:r>
            <a:endParaRPr lang="pl-PL"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9"/>
            <a:ext cx="8229600" cy="2074241"/>
          </a:xfrm>
        </p:spPr>
        <p:txBody>
          <a:bodyPr>
            <a:normAutofit/>
          </a:bodyPr>
          <a:lstStyle/>
          <a:p>
            <a:r>
              <a:rPr lang="pl-PL" sz="3200" dirty="0" smtClean="0"/>
              <a:t>Grupy szczególnie zagrożone </a:t>
            </a:r>
            <a:br>
              <a:rPr lang="pl-PL" sz="3200" dirty="0" smtClean="0"/>
            </a:br>
            <a:r>
              <a:rPr lang="pl-PL" sz="3200" dirty="0" smtClean="0"/>
              <a:t>dyskryminacją i wykluczeniem w Polsce</a:t>
            </a:r>
            <a:br>
              <a:rPr lang="pl-PL" sz="3200" dirty="0" smtClean="0"/>
            </a:br>
            <a:r>
              <a:rPr lang="pl-PL" sz="3200" dirty="0" smtClean="0"/>
              <a:t/>
            </a:r>
            <a:br>
              <a:rPr lang="pl-PL" sz="3200" dirty="0" smtClean="0"/>
            </a:br>
            <a:r>
              <a:rPr lang="pl-PL" sz="2000" dirty="0" smtClean="0"/>
              <a:t>Źródło: Centrum Badań nad Uprzedzeniami UW</a:t>
            </a:r>
            <a:endParaRPr lang="pl-PL" sz="2000" dirty="0"/>
          </a:p>
        </p:txBody>
      </p:sp>
      <p:sp>
        <p:nvSpPr>
          <p:cNvPr id="3" name="Symbol zastępczy zawartości 2"/>
          <p:cNvSpPr>
            <a:spLocks noGrp="1"/>
          </p:cNvSpPr>
          <p:nvPr>
            <p:ph idx="1"/>
          </p:nvPr>
        </p:nvSpPr>
        <p:spPr>
          <a:xfrm>
            <a:off x="468313" y="2996953"/>
            <a:ext cx="8229600" cy="3168351"/>
          </a:xfrm>
        </p:spPr>
        <p:txBody>
          <a:bodyPr anchor="ctr"/>
          <a:lstStyle/>
          <a:p>
            <a:r>
              <a:rPr lang="pl-PL" dirty="0" smtClean="0"/>
              <a:t>Osoby </a:t>
            </a:r>
            <a:r>
              <a:rPr lang="pl-PL" dirty="0" err="1" smtClean="0"/>
              <a:t>nieheteroseksualne</a:t>
            </a:r>
            <a:endParaRPr lang="pl-PL" dirty="0" smtClean="0"/>
          </a:p>
          <a:p>
            <a:endParaRPr lang="pl-PL" dirty="0" smtClean="0"/>
          </a:p>
          <a:p>
            <a:r>
              <a:rPr lang="pl-PL" dirty="0" smtClean="0"/>
              <a:t>Romowie</a:t>
            </a:r>
          </a:p>
          <a:p>
            <a:endParaRPr lang="pl-PL" dirty="0" smtClean="0"/>
          </a:p>
          <a:p>
            <a:r>
              <a:rPr lang="pl-PL" dirty="0" smtClean="0"/>
              <a:t>Muzułmanie</a:t>
            </a:r>
            <a:endParaRPr lang="pl-PL"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2276872"/>
            <a:ext cx="8640960" cy="4581128"/>
          </a:xfrm>
        </p:spPr>
        <p:txBody>
          <a:bodyPr anchor="ctr"/>
          <a:lstStyle/>
          <a:p>
            <a:r>
              <a:rPr lang="pl-PL" sz="2400" b="1" dirty="0" smtClean="0">
                <a:latin typeface="Arial" pitchFamily="34" charset="0"/>
                <a:cs typeface="Arial" pitchFamily="34" charset="0"/>
              </a:rPr>
              <a:t>Wejście w nową grupę to według uczniów największe wyzwanie pierwszej klasy gimnazjum. </a:t>
            </a:r>
            <a:r>
              <a:rPr lang="pl-PL" sz="2400" dirty="0" smtClean="0">
                <a:latin typeface="Arial" pitchFamily="34" charset="0"/>
                <a:cs typeface="Arial" pitchFamily="34" charset="0"/>
              </a:rPr>
              <a:t>Uczniowie zgodnie deklarują potrzebę bycia w zgranej klasie i są świadomi, że taka właśnie klasa zapewni im komfort nauki i relacji rówieśniczej. </a:t>
            </a:r>
          </a:p>
          <a:p>
            <a:r>
              <a:rPr lang="pl-PL" sz="2400" b="1" dirty="0" smtClean="0">
                <a:latin typeface="Arial" pitchFamily="34" charset="0"/>
                <a:cs typeface="Arial" pitchFamily="34" charset="0"/>
              </a:rPr>
              <a:t>Uczniowie są świadomi procesów grupowych: tworzenia hierarchii grupowej, wyłaniania przywódcy oraz kozłów ofiarnych. </a:t>
            </a:r>
            <a:r>
              <a:rPr lang="pl-PL" sz="2400" dirty="0" smtClean="0">
                <a:latin typeface="Arial" pitchFamily="34" charset="0"/>
                <a:cs typeface="Arial" pitchFamily="34" charset="0"/>
              </a:rPr>
              <a:t>Zdają sobie sprawę z czynników wpływających na atmosferę w klasie i konsekwencji płynących ze skonfliktowanego zespołu. </a:t>
            </a:r>
          </a:p>
        </p:txBody>
      </p:sp>
      <p:pic>
        <p:nvPicPr>
          <p:cNvPr id="17410" name="Picture 2" descr="http://blizej.org/wp-content/uploads/2015/02/g%C5%82%C3%B3wne.jpg"/>
          <p:cNvPicPr>
            <a:picLocks noChangeAspect="1" noChangeArrowheads="1"/>
          </p:cNvPicPr>
          <p:nvPr/>
        </p:nvPicPr>
        <p:blipFill>
          <a:blip r:embed="rId2" cstate="print"/>
          <a:srcRect/>
          <a:stretch>
            <a:fillRect/>
          </a:stretch>
        </p:blipFill>
        <p:spPr bwMode="auto">
          <a:xfrm>
            <a:off x="1619672" y="0"/>
            <a:ext cx="5839909" cy="220486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a:bodyPr>
          <a:lstStyle/>
          <a:p>
            <a:r>
              <a:rPr lang="pl-PL" sz="3600" dirty="0"/>
              <a:t>Depresja u dzieci i młodzieży</a:t>
            </a:r>
          </a:p>
        </p:txBody>
      </p:sp>
      <p:sp>
        <p:nvSpPr>
          <p:cNvPr id="3" name="Symbol zastępczy zawartości 2"/>
          <p:cNvSpPr>
            <a:spLocks noGrp="1"/>
          </p:cNvSpPr>
          <p:nvPr>
            <p:ph idx="1"/>
          </p:nvPr>
        </p:nvSpPr>
        <p:spPr>
          <a:xfrm>
            <a:off x="683568" y="1124744"/>
            <a:ext cx="7848872" cy="5040560"/>
          </a:xfrm>
        </p:spPr>
        <p:txBody>
          <a:bodyPr anchor="ctr">
            <a:normAutofit/>
          </a:bodyPr>
          <a:lstStyle/>
          <a:p>
            <a:pPr marL="0" indent="0">
              <a:buNone/>
            </a:pPr>
            <a:r>
              <a:rPr lang="pl-PL" sz="2400" dirty="0"/>
              <a:t>Depresja u dzieci i młodzieży przejawia się ona w odmienny sposób niż u ludzi </a:t>
            </a:r>
            <a:r>
              <a:rPr lang="pl-PL" sz="2400" dirty="0" smtClean="0"/>
              <a:t>dorosłych</a:t>
            </a:r>
            <a:endParaRPr lang="pl-PL" sz="2400" dirty="0"/>
          </a:p>
          <a:p>
            <a:pPr marL="0" indent="0">
              <a:buNone/>
            </a:pPr>
            <a:r>
              <a:rPr lang="pl-PL" sz="2400" dirty="0"/>
              <a:t>Młodzi ludzie </a:t>
            </a:r>
            <a:r>
              <a:rPr lang="pl-PL" sz="2400" b="1" dirty="0">
                <a:solidFill>
                  <a:srgbClr val="0070C0"/>
                </a:solidFill>
              </a:rPr>
              <a:t>rzadko potrafią określić precyzyjnie objawy </a:t>
            </a:r>
            <a:r>
              <a:rPr lang="pl-PL" sz="2400" b="1" dirty="0" smtClean="0">
                <a:solidFill>
                  <a:srgbClr val="0070C0"/>
                </a:solidFill>
              </a:rPr>
              <a:t/>
            </a:r>
            <a:br>
              <a:rPr lang="pl-PL" sz="2400" b="1" dirty="0" smtClean="0">
                <a:solidFill>
                  <a:srgbClr val="0070C0"/>
                </a:solidFill>
              </a:rPr>
            </a:br>
            <a:r>
              <a:rPr lang="pl-PL" sz="2400" b="1" dirty="0" smtClean="0">
                <a:solidFill>
                  <a:srgbClr val="0070C0"/>
                </a:solidFill>
              </a:rPr>
              <a:t>i </a:t>
            </a:r>
            <a:r>
              <a:rPr lang="pl-PL" sz="2400" b="1" dirty="0">
                <a:solidFill>
                  <a:srgbClr val="0070C0"/>
                </a:solidFill>
              </a:rPr>
              <a:t>nazwać </a:t>
            </a:r>
            <a:r>
              <a:rPr lang="pl-PL" sz="2400" b="1" dirty="0" smtClean="0">
                <a:solidFill>
                  <a:srgbClr val="0070C0"/>
                </a:solidFill>
              </a:rPr>
              <a:t> przeżywane </a:t>
            </a:r>
            <a:r>
              <a:rPr lang="pl-PL" sz="2400" b="1" dirty="0">
                <a:solidFill>
                  <a:srgbClr val="0070C0"/>
                </a:solidFill>
              </a:rPr>
              <a:t>emocje</a:t>
            </a:r>
            <a:r>
              <a:rPr lang="pl-PL" sz="2400" dirty="0"/>
              <a:t>. </a:t>
            </a:r>
          </a:p>
          <a:p>
            <a:pPr marL="0" indent="0">
              <a:buNone/>
            </a:pPr>
            <a:endParaRPr lang="pl-PL" sz="2400" dirty="0"/>
          </a:p>
          <a:p>
            <a:pPr marL="0" indent="0">
              <a:buNone/>
            </a:pPr>
            <a:r>
              <a:rPr lang="pl-PL" sz="2400" dirty="0"/>
              <a:t>Depresja widoczna w </a:t>
            </a:r>
            <a:r>
              <a:rPr lang="pl-PL" sz="2400" b="1" dirty="0">
                <a:solidFill>
                  <a:srgbClr val="008000"/>
                </a:solidFill>
              </a:rPr>
              <a:t>psychomotoryce</a:t>
            </a:r>
            <a:r>
              <a:rPr lang="pl-PL" sz="2400" dirty="0"/>
              <a:t> (zahamowanie, apatia</a:t>
            </a:r>
            <a:r>
              <a:rPr lang="pl-PL" sz="2400" dirty="0" smtClean="0"/>
              <a:t>), </a:t>
            </a:r>
            <a:r>
              <a:rPr lang="pl-PL" sz="2400" b="1" dirty="0" smtClean="0">
                <a:solidFill>
                  <a:srgbClr val="7030A0"/>
                </a:solidFill>
              </a:rPr>
              <a:t>poczuciu </a:t>
            </a:r>
            <a:r>
              <a:rPr lang="pl-PL" sz="2400" b="1" dirty="0">
                <a:solidFill>
                  <a:srgbClr val="7030A0"/>
                </a:solidFill>
              </a:rPr>
              <a:t>odrzucenia przez innych </a:t>
            </a:r>
            <a:r>
              <a:rPr lang="pl-PL" sz="2400" dirty="0" smtClean="0"/>
              <a:t>(</a:t>
            </a:r>
            <a:r>
              <a:rPr lang="pl-PL" sz="2400" i="1" dirty="0" smtClean="0"/>
              <a:t>nikt </a:t>
            </a:r>
            <a:r>
              <a:rPr lang="pl-PL" sz="2400" i="1" dirty="0"/>
              <a:t>mnie nie </a:t>
            </a:r>
            <a:r>
              <a:rPr lang="pl-PL" sz="2400" i="1" dirty="0" smtClean="0"/>
              <a:t>kocha, nikomu </a:t>
            </a:r>
            <a:r>
              <a:rPr lang="pl-PL" sz="2400" i="1" dirty="0"/>
              <a:t>na mnie </a:t>
            </a:r>
            <a:r>
              <a:rPr lang="pl-PL" sz="2400" i="1" dirty="0" smtClean="0"/>
              <a:t>nie  zależy</a:t>
            </a:r>
            <a:r>
              <a:rPr lang="pl-PL" sz="2400" dirty="0" smtClean="0"/>
              <a:t>), </a:t>
            </a:r>
            <a:r>
              <a:rPr lang="pl-PL" sz="2400" b="1" dirty="0" smtClean="0">
                <a:solidFill>
                  <a:srgbClr val="C00000"/>
                </a:solidFill>
              </a:rPr>
              <a:t>ujemnym </a:t>
            </a:r>
            <a:r>
              <a:rPr lang="pl-PL" sz="2400" b="1" dirty="0">
                <a:solidFill>
                  <a:srgbClr val="C00000"/>
                </a:solidFill>
              </a:rPr>
              <a:t>obrazie własnej osoby</a:t>
            </a:r>
            <a:r>
              <a:rPr lang="pl-PL" sz="2400" dirty="0">
                <a:solidFill>
                  <a:srgbClr val="CC0000"/>
                </a:solidFill>
              </a:rPr>
              <a:t> </a:t>
            </a:r>
            <a:r>
              <a:rPr lang="pl-PL" sz="2400" i="1" dirty="0" smtClean="0"/>
              <a:t>(nie </a:t>
            </a:r>
            <a:r>
              <a:rPr lang="pl-PL" sz="2400" i="1" dirty="0"/>
              <a:t>dam rady, jestem do </a:t>
            </a:r>
            <a:r>
              <a:rPr lang="pl-PL" sz="2400" i="1" dirty="0" smtClean="0"/>
              <a:t>niczego</a:t>
            </a:r>
            <a:r>
              <a:rPr lang="pl-PL" sz="2400" dirty="0" smtClean="0"/>
              <a:t>), rzadziej  </a:t>
            </a:r>
            <a:r>
              <a:rPr lang="pl-PL" sz="2400" dirty="0"/>
              <a:t>w smutku</a:t>
            </a:r>
            <a:r>
              <a:rPr lang="pl-PL" sz="2400" dirty="0" smtClean="0"/>
              <a:t>, </a:t>
            </a:r>
            <a:r>
              <a:rPr lang="pl-PL" sz="2400" b="1" dirty="0" smtClean="0">
                <a:solidFill>
                  <a:schemeClr val="tx2">
                    <a:lumMod val="75000"/>
                  </a:schemeClr>
                </a:solidFill>
              </a:rPr>
              <a:t>więcej  </a:t>
            </a:r>
            <a:r>
              <a:rPr lang="pl-PL" sz="2400" b="1" dirty="0">
                <a:solidFill>
                  <a:schemeClr val="tx2">
                    <a:lumMod val="75000"/>
                  </a:schemeClr>
                </a:solidFill>
              </a:rPr>
              <a:t>poczucia krzywdy </a:t>
            </a:r>
            <a:r>
              <a:rPr lang="pl-PL" sz="2400" dirty="0"/>
              <a:t>niż poczucia winy</a:t>
            </a:r>
            <a:r>
              <a:rPr lang="pl-PL" sz="2400" dirty="0" smtClean="0"/>
              <a:t>.</a:t>
            </a:r>
            <a:endParaRPr lang="pl-PL" dirty="0"/>
          </a:p>
        </p:txBody>
      </p:sp>
    </p:spTree>
    <p:extLst>
      <p:ext uri="{BB962C8B-B14F-4D97-AF65-F5344CB8AC3E}">
        <p14:creationId xmlns:p14="http://schemas.microsoft.com/office/powerpoint/2010/main" val="20794050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p:nvPr>
        </p:nvSpPr>
        <p:spPr>
          <a:xfrm>
            <a:off x="457200" y="2348880"/>
            <a:ext cx="8229600" cy="3777283"/>
          </a:xfrm>
        </p:spPr>
        <p:txBody>
          <a:bodyPr anchor="ctr"/>
          <a:lstStyle/>
          <a:p>
            <a:pPr>
              <a:buNone/>
            </a:pPr>
            <a:r>
              <a:rPr lang="pl-PL" sz="2400" b="1" dirty="0" smtClean="0"/>
              <a:t>Powody wykluczenia z grupy rówieśniczej</a:t>
            </a:r>
            <a:endParaRPr lang="pl-PL" sz="2400" dirty="0" smtClean="0"/>
          </a:p>
          <a:p>
            <a:r>
              <a:rPr lang="pl-PL" sz="2400" dirty="0" smtClean="0"/>
              <a:t>Uczniowie są świadomi procesów wykluczenia, zdają sobie sprawę zarówno z powodów, jak i konsekwencji dla wykluczonej jednostki.</a:t>
            </a:r>
          </a:p>
          <a:p>
            <a:r>
              <a:rPr lang="pl-PL" sz="2400" dirty="0" smtClean="0"/>
              <a:t>Uczniowie konsekwentnie twierdzili, że w ich szkołach inność jest nietolerowana – uznawana za cechę niepożądaną i konsekwentnie tępioną.</a:t>
            </a:r>
          </a:p>
          <a:p>
            <a:endParaRPr lang="pl-PL" sz="24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1909" y="188640"/>
            <a:ext cx="306225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p:nvPr>
        </p:nvSpPr>
        <p:spPr>
          <a:xfrm>
            <a:off x="457200" y="980728"/>
            <a:ext cx="8229600" cy="5145439"/>
          </a:xfrm>
        </p:spPr>
        <p:txBody>
          <a:bodyPr anchor="ctr">
            <a:normAutofit/>
          </a:bodyPr>
          <a:lstStyle/>
          <a:p>
            <a:r>
              <a:rPr lang="pl-PL" sz="2400" dirty="0" smtClean="0"/>
              <a:t>Wykluczane są </a:t>
            </a:r>
            <a:r>
              <a:rPr lang="pl-PL" sz="2400" b="1" dirty="0" smtClean="0"/>
              <a:t>jednostki ciche, spokojne i wrażliwe, słabiej tolerujące zaczepki pozostałych uczniów</a:t>
            </a:r>
            <a:r>
              <a:rPr lang="pl-PL" sz="2400" dirty="0" smtClean="0"/>
              <a:t>, </a:t>
            </a:r>
            <a:r>
              <a:rPr lang="pl-PL" sz="2400" b="1" dirty="0" smtClean="0"/>
              <a:t>oraz takie, które</a:t>
            </a:r>
            <a:r>
              <a:rPr lang="pl-PL" sz="2400" dirty="0" smtClean="0"/>
              <a:t> </a:t>
            </a:r>
            <a:r>
              <a:rPr lang="pl-PL" sz="2400" i="1" dirty="0" smtClean="0"/>
              <a:t>jakoś nie potrafią się dogadać</a:t>
            </a:r>
            <a:r>
              <a:rPr lang="pl-PL" sz="2400" dirty="0" smtClean="0"/>
              <a:t> </a:t>
            </a:r>
            <a:br>
              <a:rPr lang="pl-PL" sz="2400" dirty="0" smtClean="0"/>
            </a:br>
            <a:r>
              <a:rPr lang="pl-PL" sz="2400" dirty="0" smtClean="0"/>
              <a:t>– </a:t>
            </a:r>
            <a:r>
              <a:rPr lang="pl-PL" sz="2400" b="1" dirty="0" smtClean="0"/>
              <a:t>są zbyt wycofane lub zbyt gadatliwe</a:t>
            </a:r>
            <a:r>
              <a:rPr lang="pl-PL" sz="2400" dirty="0" smtClean="0"/>
              <a:t>. </a:t>
            </a:r>
          </a:p>
          <a:p>
            <a:r>
              <a:rPr lang="pl-PL" sz="2400" b="1" dirty="0" smtClean="0"/>
              <a:t>Nieatrakcyjni towarzysko </a:t>
            </a:r>
            <a:r>
              <a:rPr lang="pl-PL" sz="2400" dirty="0" smtClean="0"/>
              <a:t>i dlatego wykluczani, </a:t>
            </a:r>
            <a:br>
              <a:rPr lang="pl-PL" sz="2400" dirty="0" smtClean="0"/>
            </a:br>
            <a:r>
              <a:rPr lang="pl-PL" sz="2400" dirty="0" smtClean="0"/>
              <a:t>są </a:t>
            </a:r>
            <a:r>
              <a:rPr lang="pl-PL" sz="2400" b="1" dirty="0" smtClean="0"/>
              <a:t>uczniowie posiadający słabe umiejętności społeczne</a:t>
            </a:r>
            <a:r>
              <a:rPr lang="pl-PL" sz="2400" dirty="0" smtClean="0"/>
              <a:t>, co badani określali jako </a:t>
            </a:r>
            <a:r>
              <a:rPr lang="pl-PL" sz="2400" i="1" dirty="0" smtClean="0"/>
              <a:t>dziwne, nieprzewidywalne zachowanie</a:t>
            </a:r>
            <a:r>
              <a:rPr lang="pl-PL" sz="2400" dirty="0" smtClean="0"/>
              <a:t>.</a:t>
            </a:r>
          </a:p>
          <a:p>
            <a:r>
              <a:rPr lang="pl-PL" sz="2400" dirty="0" smtClean="0"/>
              <a:t>Wykluczające według uczniów jest także </a:t>
            </a:r>
            <a:r>
              <a:rPr lang="pl-PL" sz="2400" b="1" dirty="0" smtClean="0"/>
              <a:t>bycie zbyt zarozumiałym, brak konta na </a:t>
            </a:r>
            <a:r>
              <a:rPr lang="pl-PL" sz="2400" b="1" dirty="0" err="1" smtClean="0"/>
              <a:t>Facebooku</a:t>
            </a:r>
            <a:r>
              <a:rPr lang="pl-PL" sz="2400" b="1" dirty="0" smtClean="0"/>
              <a:t>, brak możliwości uczestniczenia w życiu klasy </a:t>
            </a:r>
            <a:br>
              <a:rPr lang="pl-PL" sz="2400" b="1" dirty="0" smtClean="0"/>
            </a:br>
            <a:r>
              <a:rPr lang="pl-PL" sz="2400" dirty="0" smtClean="0"/>
              <a:t>(np. z powodów finansowych), </a:t>
            </a:r>
            <a:r>
              <a:rPr lang="pl-PL" sz="2400" b="1" dirty="0" smtClean="0"/>
              <a:t>inne niż ogólnie panujące w klasie podejście do nauki</a:t>
            </a:r>
            <a:r>
              <a:rPr lang="pl-PL" sz="2400" dirty="0" smtClean="0"/>
              <a:t>.</a:t>
            </a:r>
          </a:p>
        </p:txBody>
      </p:sp>
      <p:sp>
        <p:nvSpPr>
          <p:cNvPr id="4" name="Tytuł 3"/>
          <p:cNvSpPr>
            <a:spLocks noGrp="1"/>
          </p:cNvSpPr>
          <p:nvPr>
            <p:ph type="title" idx="4294967295"/>
          </p:nvPr>
        </p:nvSpPr>
        <p:spPr>
          <a:xfrm>
            <a:off x="0" y="274638"/>
            <a:ext cx="8229600" cy="633412"/>
          </a:xfrm>
        </p:spPr>
        <p:txBody>
          <a:bodyPr anchor="ctr"/>
          <a:lstStyle/>
          <a:p>
            <a:r>
              <a:rPr lang="pl-PL" sz="2800" b="1" dirty="0" smtClean="0"/>
              <a:t>Kto jest wykluczany??? (1)</a:t>
            </a:r>
            <a:endParaRPr lang="pl-PL" sz="2800" b="1"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354"/>
            <a:ext cx="1440160" cy="98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p:nvPr>
        </p:nvSpPr>
        <p:spPr>
          <a:xfrm>
            <a:off x="457200" y="1052736"/>
            <a:ext cx="8229600" cy="5073431"/>
          </a:xfrm>
        </p:spPr>
        <p:txBody>
          <a:bodyPr>
            <a:normAutofit/>
          </a:bodyPr>
          <a:lstStyle/>
          <a:p>
            <a:r>
              <a:rPr lang="pl-PL" sz="2400" dirty="0" smtClean="0"/>
              <a:t>Cechą wykluczającą jest </a:t>
            </a:r>
            <a:r>
              <a:rPr lang="pl-PL" sz="2400" b="1" dirty="0" smtClean="0"/>
              <a:t>odmienny wygląd zewnętrzny</a:t>
            </a:r>
            <a:r>
              <a:rPr lang="pl-PL" sz="2400" dirty="0" smtClean="0"/>
              <a:t>. </a:t>
            </a:r>
            <a:br>
              <a:rPr lang="pl-PL" sz="2400" dirty="0" smtClean="0"/>
            </a:br>
            <a:r>
              <a:rPr lang="pl-PL" sz="2400" dirty="0" smtClean="0"/>
              <a:t>Odmienność nie ma jednak według uczniów stałej definicji, zależy od konkretnej grupy, w tym od obecności loży szyderców lub gwiazdy klasowej wyznaczających trendy.</a:t>
            </a:r>
          </a:p>
          <a:p>
            <a:pPr>
              <a:defRPr/>
            </a:pPr>
            <a:r>
              <a:rPr lang="pl-PL" sz="2400" b="1" dirty="0" smtClean="0"/>
              <a:t>Inny, dziwny</a:t>
            </a:r>
            <a:r>
              <a:rPr lang="pl-PL" sz="2400" dirty="0" smtClean="0"/>
              <a:t>: </a:t>
            </a:r>
            <a:r>
              <a:rPr lang="pl-PL" sz="2400" i="1" dirty="0" smtClean="0"/>
              <a:t>W szkole nie toleruje się inności. Każdą inność każdy wykorzystuje i tępi.</a:t>
            </a:r>
          </a:p>
          <a:p>
            <a:pPr>
              <a:defRPr/>
            </a:pPr>
            <a:r>
              <a:rPr lang="pl-PL" sz="2400" i="1" dirty="0" smtClean="0"/>
              <a:t>Jakoś nie potrafią się dogadać</a:t>
            </a:r>
            <a:r>
              <a:rPr lang="pl-PL" sz="2400" dirty="0" smtClean="0"/>
              <a:t>.</a:t>
            </a:r>
          </a:p>
          <a:p>
            <a:pPr>
              <a:defRPr/>
            </a:pPr>
            <a:r>
              <a:rPr lang="pl-PL" sz="2400" i="1" dirty="0" err="1" smtClean="0"/>
              <a:t>Gejowate</a:t>
            </a:r>
            <a:r>
              <a:rPr lang="pl-PL" sz="2400" i="1" dirty="0" smtClean="0"/>
              <a:t> zachowanie</a:t>
            </a:r>
            <a:r>
              <a:rPr lang="pl-PL" sz="2400" dirty="0" smtClean="0"/>
              <a:t>.</a:t>
            </a:r>
          </a:p>
          <a:p>
            <a:pPr>
              <a:defRPr/>
            </a:pPr>
            <a:r>
              <a:rPr lang="pl-PL" sz="2400" b="1" dirty="0" smtClean="0"/>
              <a:t>Wrażliwość emocjonalna</a:t>
            </a:r>
          </a:p>
          <a:p>
            <a:endParaRPr lang="pl-PL" sz="2400" dirty="0" smtClean="0"/>
          </a:p>
          <a:p>
            <a:endParaRPr lang="pl-PL" sz="2400" dirty="0"/>
          </a:p>
        </p:txBody>
      </p:sp>
      <p:sp>
        <p:nvSpPr>
          <p:cNvPr id="4" name="Tytuł 3"/>
          <p:cNvSpPr>
            <a:spLocks noGrp="1"/>
          </p:cNvSpPr>
          <p:nvPr>
            <p:ph type="title" idx="4294967295"/>
          </p:nvPr>
        </p:nvSpPr>
        <p:spPr>
          <a:xfrm>
            <a:off x="0" y="274638"/>
            <a:ext cx="8229600" cy="633412"/>
          </a:xfrm>
        </p:spPr>
        <p:txBody>
          <a:bodyPr anchor="ctr"/>
          <a:lstStyle/>
          <a:p>
            <a:r>
              <a:rPr lang="pl-PL" sz="2800" b="1" dirty="0" smtClean="0"/>
              <a:t>Kto jest wykluczany??? (2)</a:t>
            </a:r>
            <a:endParaRPr lang="pl-PL" sz="2800" b="1"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354"/>
            <a:ext cx="1440160" cy="98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ytuł 1"/>
          <p:cNvSpPr>
            <a:spLocks noGrp="1"/>
          </p:cNvSpPr>
          <p:nvPr>
            <p:ph type="title"/>
          </p:nvPr>
        </p:nvSpPr>
        <p:spPr/>
        <p:txBody>
          <a:bodyPr>
            <a:normAutofit fontScale="90000"/>
          </a:bodyPr>
          <a:lstStyle/>
          <a:p>
            <a:pPr>
              <a:defRPr/>
            </a:pPr>
            <a:r>
              <a:rPr lang="pl-PL" altLang="pl-PL" dirty="0" smtClean="0"/>
              <a:t>Kategorie wykluczające </a:t>
            </a:r>
            <a:br>
              <a:rPr lang="pl-PL" altLang="pl-PL" dirty="0" smtClean="0"/>
            </a:br>
            <a:r>
              <a:rPr lang="pl-PL" altLang="pl-PL" dirty="0" smtClean="0"/>
              <a:t>we wszystkich szkołach</a:t>
            </a:r>
          </a:p>
        </p:txBody>
      </p:sp>
      <p:sp>
        <p:nvSpPr>
          <p:cNvPr id="19459" name="Symbol zastępczy zawartości 2"/>
          <p:cNvSpPr>
            <a:spLocks noGrp="1"/>
          </p:cNvSpPr>
          <p:nvPr>
            <p:ph idx="1"/>
          </p:nvPr>
        </p:nvSpPr>
        <p:spPr/>
        <p:txBody>
          <a:bodyPr anchor="ctr">
            <a:normAutofit/>
          </a:bodyPr>
          <a:lstStyle/>
          <a:p>
            <a:pPr marL="0" indent="0">
              <a:buNone/>
            </a:pPr>
            <a:r>
              <a:rPr lang="pl-PL" b="1" dirty="0" smtClean="0">
                <a:solidFill>
                  <a:srgbClr val="002060"/>
                </a:solidFill>
              </a:rPr>
              <a:t>Trzy cechy wykluczające: </a:t>
            </a:r>
          </a:p>
          <a:p>
            <a:pPr marL="900113" indent="-546100">
              <a:buFont typeface="+mj-lt"/>
              <a:buAutoNum type="arabicPeriod"/>
            </a:pPr>
            <a:r>
              <a:rPr lang="pl-PL" b="1" dirty="0" smtClean="0">
                <a:solidFill>
                  <a:srgbClr val="002060"/>
                </a:solidFill>
              </a:rPr>
              <a:t>nadwaga</a:t>
            </a:r>
          </a:p>
          <a:p>
            <a:pPr marL="900113" indent="-546100">
              <a:buFont typeface="+mj-lt"/>
              <a:buAutoNum type="arabicPeriod"/>
            </a:pPr>
            <a:r>
              <a:rPr lang="pl-PL" b="1" i="1" dirty="0" smtClean="0">
                <a:solidFill>
                  <a:srgbClr val="002060"/>
                </a:solidFill>
              </a:rPr>
              <a:t>obciachowe ciuchy</a:t>
            </a:r>
            <a:r>
              <a:rPr lang="pl-PL" b="1" dirty="0" smtClean="0">
                <a:solidFill>
                  <a:srgbClr val="002060"/>
                </a:solidFill>
              </a:rPr>
              <a:t> </a:t>
            </a:r>
          </a:p>
          <a:p>
            <a:pPr marL="900113" indent="-546100">
              <a:buFont typeface="+mj-lt"/>
              <a:buAutoNum type="arabicPeriod"/>
            </a:pPr>
            <a:r>
              <a:rPr lang="pl-PL" b="1" dirty="0" smtClean="0">
                <a:solidFill>
                  <a:srgbClr val="002060"/>
                </a:solidFill>
              </a:rPr>
              <a:t>oraz wrażliwość i delikatność </a:t>
            </a:r>
            <a:br>
              <a:rPr lang="pl-PL" b="1" dirty="0" smtClean="0">
                <a:solidFill>
                  <a:srgbClr val="002060"/>
                </a:solidFill>
              </a:rPr>
            </a:br>
            <a:r>
              <a:rPr lang="pl-PL" b="1" dirty="0" smtClean="0">
                <a:solidFill>
                  <a:srgbClr val="002060"/>
                </a:solidFill>
              </a:rPr>
              <a:t>(w odniesieniu do chłopców)</a:t>
            </a:r>
            <a:endParaRPr lang="pl-PL" altLang="pl-PL"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354"/>
            <a:ext cx="1440160" cy="98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89927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188640"/>
            <a:ext cx="8229600" cy="648072"/>
          </a:xfrm>
        </p:spPr>
        <p:txBody>
          <a:bodyPr>
            <a:normAutofit fontScale="90000"/>
          </a:bodyPr>
          <a:lstStyle/>
          <a:p>
            <a:r>
              <a:rPr lang="pl-PL" dirty="0" smtClean="0"/>
              <a:t>Jak? (I)</a:t>
            </a:r>
            <a:endParaRPr lang="pl-PL" dirty="0"/>
          </a:p>
        </p:txBody>
      </p:sp>
      <p:sp>
        <p:nvSpPr>
          <p:cNvPr id="8195" name="Symbol zastępczy zawartości 2"/>
          <p:cNvSpPr>
            <a:spLocks noGrp="1"/>
          </p:cNvSpPr>
          <p:nvPr>
            <p:ph idx="1"/>
          </p:nvPr>
        </p:nvSpPr>
        <p:spPr>
          <a:xfrm>
            <a:off x="457200" y="980728"/>
            <a:ext cx="8229600" cy="5328592"/>
          </a:xfrm>
        </p:spPr>
        <p:txBody>
          <a:bodyPr anchor="ctr">
            <a:noAutofit/>
          </a:bodyPr>
          <a:lstStyle/>
          <a:p>
            <a:r>
              <a:rPr lang="pl-PL" altLang="pl-PL" sz="2200" b="1" dirty="0" smtClean="0"/>
              <a:t>Przemoc fizyczna: </a:t>
            </a:r>
            <a:r>
              <a:rPr lang="pl-PL" sz="2200" dirty="0" smtClean="0"/>
              <a:t>popychanie, niszczenie lub chowanie rzeczy, szturchanie, podstawianie nogi, pobicie, wymuszanie pieniędzy, oblewanie wodą w toalecie napaść fizyczna</a:t>
            </a:r>
            <a:endParaRPr lang="pl-PL" altLang="pl-PL" sz="2200" dirty="0" smtClean="0"/>
          </a:p>
          <a:p>
            <a:r>
              <a:rPr lang="pl-PL" altLang="pl-PL" sz="2200" b="1" dirty="0" smtClean="0"/>
              <a:t>Przemoc werbalna: </a:t>
            </a:r>
            <a:r>
              <a:rPr lang="pl-PL" sz="2200" dirty="0" smtClean="0"/>
              <a:t>przezywanie, dogadywanie, wyzywanie, pisanie obraźliwych napisów na tablicy i ścianach o danej osobie, wyśmiewanie (z ubioru, podejścia do nauki, itp.) nie odzywanie się do kogoś i nie odpowiadanie na to co mówi lub tylko śmianie się </a:t>
            </a:r>
            <a:br>
              <a:rPr lang="pl-PL" sz="2200" dirty="0" smtClean="0"/>
            </a:br>
            <a:r>
              <a:rPr lang="pl-PL" sz="2200" dirty="0" smtClean="0"/>
              <a:t>w odpowiedzi na to,  co mówi, publiczne poniżanie</a:t>
            </a:r>
            <a:endParaRPr lang="pl-PL" altLang="pl-PL" sz="2200" dirty="0" smtClean="0"/>
          </a:p>
          <a:p>
            <a:r>
              <a:rPr lang="pl-PL" altLang="pl-PL" sz="2200" b="1" dirty="0" smtClean="0"/>
              <a:t>Przemoc relacyjna: </a:t>
            </a:r>
            <a:r>
              <a:rPr lang="pl-PL" sz="2200" dirty="0" smtClean="0"/>
              <a:t>wykluczanie z grupy poprzez ignorowanie, pomijanie w rozmowie, nie zapraszanie na urodziny i wspólne wyjścia o których wszyscy wiedzą, zniechęcanie do wyjazdu na wycieczki szkolne, ignorowanie poprzez odwracanie głowy, przerywanie rozmowy lub szeptanie, gdy dana osoba pojawia się </a:t>
            </a:r>
            <a:br>
              <a:rPr lang="pl-PL" sz="2200" dirty="0" smtClean="0"/>
            </a:br>
            <a:r>
              <a:rPr lang="pl-PL" sz="2200" dirty="0" smtClean="0"/>
              <a:t>w pobliżu, nieprzyjazne miny i gesty w kierunku danej osoby, rozpowszechnianie fałszywych, nieprzyjemnych plotek na temat danej osoby</a:t>
            </a:r>
            <a:endParaRPr lang="pl-PL" altLang="pl-PL" sz="2200" b="1" dirty="0" smtClean="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354"/>
            <a:ext cx="1440160" cy="98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419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188640"/>
            <a:ext cx="8229600" cy="720080"/>
          </a:xfrm>
        </p:spPr>
        <p:txBody>
          <a:bodyPr>
            <a:normAutofit fontScale="90000"/>
          </a:bodyPr>
          <a:lstStyle/>
          <a:p>
            <a:r>
              <a:rPr lang="pl-PL" dirty="0" smtClean="0"/>
              <a:t>Jak? (II)</a:t>
            </a:r>
            <a:endParaRPr lang="pl-PL" dirty="0"/>
          </a:p>
        </p:txBody>
      </p:sp>
      <p:sp>
        <p:nvSpPr>
          <p:cNvPr id="3" name="Symbol zastępczy zawartości 2"/>
          <p:cNvSpPr>
            <a:spLocks noGrp="1"/>
          </p:cNvSpPr>
          <p:nvPr>
            <p:ph idx="1"/>
          </p:nvPr>
        </p:nvSpPr>
        <p:spPr>
          <a:xfrm>
            <a:off x="457200" y="1196752"/>
            <a:ext cx="8229600" cy="4929411"/>
          </a:xfrm>
        </p:spPr>
        <p:txBody>
          <a:bodyPr anchor="ctr"/>
          <a:lstStyle/>
          <a:p>
            <a:r>
              <a:rPr lang="pl-PL" altLang="pl-PL" sz="2400" b="1" dirty="0" smtClean="0"/>
              <a:t>Przemoc seksualna: </a:t>
            </a:r>
            <a:r>
              <a:rPr lang="pl-PL" sz="2400" dirty="0" smtClean="0"/>
              <a:t>dotykanie, klepanie, wulgarne komentarze dotyczące ciała lub zachowań seksualnych, ściąganie z kogoś ubrań wbrew jego woli</a:t>
            </a:r>
            <a:endParaRPr lang="pl-PL" altLang="pl-PL" sz="2400" dirty="0" smtClean="0"/>
          </a:p>
          <a:p>
            <a:r>
              <a:rPr lang="pl-PL" altLang="pl-PL" sz="2400" b="1" dirty="0" err="1" smtClean="0"/>
              <a:t>Cyberprzemoc</a:t>
            </a:r>
            <a:r>
              <a:rPr lang="pl-PL" altLang="pl-PL" sz="2400" b="1" dirty="0" smtClean="0"/>
              <a:t>:  </a:t>
            </a:r>
            <a:r>
              <a:rPr lang="pl-PL" sz="2400" dirty="0" smtClean="0"/>
              <a:t>usuwanie z grupy znajomych lub odmawianie przyłączenia się do grona znajomych na </a:t>
            </a:r>
            <a:r>
              <a:rPr lang="pl-PL" sz="2400" dirty="0" err="1" smtClean="0"/>
              <a:t>Facebooku</a:t>
            </a:r>
            <a:r>
              <a:rPr lang="pl-PL" sz="2400" dirty="0" smtClean="0"/>
              <a:t> , publikowanie zdjęć w Internecie bez zgody danej osoby </a:t>
            </a:r>
            <a:br>
              <a:rPr lang="pl-PL" sz="2400" dirty="0" smtClean="0"/>
            </a:br>
            <a:r>
              <a:rPr lang="pl-PL" sz="2400" dirty="0" smtClean="0"/>
              <a:t>i wyśmiewanie ich, wysyłanie e-maili z obraźliwą lub złośliwą treścią lub groźbami do danej osoby, </a:t>
            </a:r>
            <a:r>
              <a:rPr lang="pl-PL" sz="2400" i="1" dirty="0" err="1" smtClean="0"/>
              <a:t>lajkowanie</a:t>
            </a:r>
            <a:r>
              <a:rPr lang="pl-PL" sz="2400" dirty="0" smtClean="0"/>
              <a:t> złośliwej wypowiedzi dot. danej osoby, zakładanie fikcyjnych kont </a:t>
            </a:r>
            <a:br>
              <a:rPr lang="pl-PL" sz="2400" dirty="0" smtClean="0"/>
            </a:br>
            <a:r>
              <a:rPr lang="pl-PL" sz="2400" dirty="0" smtClean="0"/>
              <a:t>i wysyłanie e-maili lub publikowanie czegokolwiek w imieniu nieświadomej tego danej osoby</a:t>
            </a:r>
            <a:endParaRPr lang="pl-PL"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354"/>
            <a:ext cx="1440160" cy="98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6931" t="6757" r="7921" b="6860"/>
          <a:stretch>
            <a:fillRect/>
          </a:stretch>
        </p:blipFill>
        <p:spPr bwMode="auto">
          <a:xfrm>
            <a:off x="272822" y="0"/>
            <a:ext cx="854765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rostokąt 7"/>
          <p:cNvSpPr/>
          <p:nvPr/>
        </p:nvSpPr>
        <p:spPr>
          <a:xfrm>
            <a:off x="1979712" y="836712"/>
            <a:ext cx="129614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smtClean="0"/>
              <a:t>sprawca/sprawcy</a:t>
            </a:r>
            <a:endParaRPr lang="pl-PL" sz="1200" dirty="0"/>
          </a:p>
        </p:txBody>
      </p:sp>
      <p:sp>
        <p:nvSpPr>
          <p:cNvPr id="10" name="Prostokąt 9"/>
          <p:cNvSpPr/>
          <p:nvPr/>
        </p:nvSpPr>
        <p:spPr>
          <a:xfrm>
            <a:off x="4139952" y="2564904"/>
            <a:ext cx="129614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smtClean="0"/>
              <a:t>cel/ofiara</a:t>
            </a:r>
            <a:endParaRPr lang="pl-PL" sz="1200" dirty="0"/>
          </a:p>
        </p:txBody>
      </p:sp>
      <p:sp>
        <p:nvSpPr>
          <p:cNvPr id="11" name="Prostokąt 10"/>
          <p:cNvSpPr/>
          <p:nvPr/>
        </p:nvSpPr>
        <p:spPr>
          <a:xfrm>
            <a:off x="6084168" y="764704"/>
            <a:ext cx="129614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smtClean="0"/>
              <a:t>obrońcy</a:t>
            </a:r>
            <a:endParaRPr lang="pl-PL" sz="1200" dirty="0"/>
          </a:p>
        </p:txBody>
      </p:sp>
      <p:sp>
        <p:nvSpPr>
          <p:cNvPr id="12" name="Prostokąt 11"/>
          <p:cNvSpPr/>
          <p:nvPr/>
        </p:nvSpPr>
        <p:spPr>
          <a:xfrm>
            <a:off x="7164288" y="3140968"/>
            <a:ext cx="129614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smtClean="0"/>
              <a:t>możliwi obrońcy</a:t>
            </a:r>
            <a:endParaRPr lang="pl-PL" sz="1200" dirty="0"/>
          </a:p>
        </p:txBody>
      </p:sp>
      <p:sp>
        <p:nvSpPr>
          <p:cNvPr id="13" name="Prostokąt 12"/>
          <p:cNvSpPr/>
          <p:nvPr/>
        </p:nvSpPr>
        <p:spPr>
          <a:xfrm>
            <a:off x="251520" y="3068960"/>
            <a:ext cx="129614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smtClean="0"/>
              <a:t>naśladowcy</a:t>
            </a:r>
            <a:endParaRPr lang="pl-PL" sz="1200" dirty="0"/>
          </a:p>
        </p:txBody>
      </p:sp>
      <p:sp>
        <p:nvSpPr>
          <p:cNvPr id="14" name="Prostokąt 13"/>
          <p:cNvSpPr/>
          <p:nvPr/>
        </p:nvSpPr>
        <p:spPr>
          <a:xfrm>
            <a:off x="2699792" y="4797152"/>
            <a:ext cx="129614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smtClean="0"/>
              <a:t>wspierający sprawcę</a:t>
            </a:r>
            <a:endParaRPr lang="pl-PL" sz="1200" dirty="0"/>
          </a:p>
        </p:txBody>
      </p:sp>
      <p:sp>
        <p:nvSpPr>
          <p:cNvPr id="17" name="Prostokąt 16"/>
          <p:cNvSpPr/>
          <p:nvPr/>
        </p:nvSpPr>
        <p:spPr>
          <a:xfrm>
            <a:off x="5364088" y="5013176"/>
            <a:ext cx="129614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smtClean="0"/>
              <a:t>widzowie</a:t>
            </a:r>
            <a:endParaRPr lang="pl-PL" sz="1200" dirty="0"/>
          </a:p>
        </p:txBody>
      </p:sp>
      <p:sp>
        <p:nvSpPr>
          <p:cNvPr id="19" name="Objaśnienie prostokątne zaokrąglone 18"/>
          <p:cNvSpPr/>
          <p:nvPr/>
        </p:nvSpPr>
        <p:spPr>
          <a:xfrm>
            <a:off x="7524328" y="1052736"/>
            <a:ext cx="864096" cy="50405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smtClean="0">
                <a:solidFill>
                  <a:schemeClr val="tx1"/>
                </a:solidFill>
              </a:rPr>
              <a:t>Ratunku! Pomocy!</a:t>
            </a:r>
            <a:endParaRPr lang="pl-PL" sz="1200" dirty="0">
              <a:solidFill>
                <a:schemeClr val="tx1"/>
              </a:solidFill>
            </a:endParaRPr>
          </a:p>
        </p:txBody>
      </p:sp>
    </p:spTree>
    <p:extLst>
      <p:ext uri="{BB962C8B-B14F-4D97-AF65-F5344CB8AC3E}">
        <p14:creationId xmlns:p14="http://schemas.microsoft.com/office/powerpoint/2010/main" val="245711125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35001"/>
            <a:ext cx="8218488" cy="633413"/>
          </a:xfrm>
        </p:spPr>
        <p:txBody>
          <a:bodyPr>
            <a:normAutofit fontScale="90000"/>
          </a:bodyPr>
          <a:lstStyle/>
          <a:p>
            <a:pPr>
              <a:defRPr/>
            </a:pPr>
            <a:r>
              <a:rPr lang="pl-PL" dirty="0"/>
              <a:t>W co </a:t>
            </a:r>
            <a:r>
              <a:rPr lang="pl-PL" dirty="0" smtClean="0"/>
              <a:t>gra agresor?</a:t>
            </a:r>
            <a:r>
              <a:rPr lang="pl-PL" dirty="0"/>
              <a:t/>
            </a:r>
            <a:br>
              <a:rPr lang="pl-PL" dirty="0"/>
            </a:br>
            <a:endParaRPr lang="pl-PL" dirty="0"/>
          </a:p>
        </p:txBody>
      </p:sp>
      <p:sp>
        <p:nvSpPr>
          <p:cNvPr id="29699" name="Symbol zastępczy zawartości 2"/>
          <p:cNvSpPr>
            <a:spLocks noGrp="1"/>
          </p:cNvSpPr>
          <p:nvPr>
            <p:ph idx="1"/>
          </p:nvPr>
        </p:nvSpPr>
        <p:spPr>
          <a:xfrm>
            <a:off x="457200" y="1484785"/>
            <a:ext cx="8229600" cy="4641379"/>
          </a:xfrm>
        </p:spPr>
        <p:txBody>
          <a:bodyPr>
            <a:noAutofit/>
          </a:bodyPr>
          <a:lstStyle/>
          <a:p>
            <a:r>
              <a:rPr lang="pl-PL" altLang="pl-PL" sz="2400" dirty="0" smtClean="0"/>
              <a:t>Uczniowie będący obserwatorami są obecni w 80 proc. takich sytuacji prześladowania. </a:t>
            </a:r>
          </a:p>
          <a:p>
            <a:pPr>
              <a:buNone/>
            </a:pPr>
            <a:r>
              <a:rPr lang="pl-PL" altLang="pl-PL" sz="2400" b="1" dirty="0" smtClean="0">
                <a:solidFill>
                  <a:srgbClr val="FF0000"/>
                </a:solidFill>
              </a:rPr>
              <a:t>	Prześladowcy potrzebują widzów</a:t>
            </a:r>
            <a:r>
              <a:rPr lang="pl-PL" altLang="pl-PL" sz="2400" dirty="0" smtClean="0"/>
              <a:t>. </a:t>
            </a:r>
          </a:p>
          <a:p>
            <a:r>
              <a:rPr lang="pl-PL" altLang="pl-PL" sz="2400" dirty="0" smtClean="0"/>
              <a:t>Teoria dominacji - prześladowanie ofiary jest dla agresora narzędziem do osiągnięcia wysokiej pozycji w klasie, uwagi innych, podziwu i władzy.</a:t>
            </a:r>
          </a:p>
          <a:p>
            <a:r>
              <a:rPr lang="pl-PL" altLang="pl-PL" sz="2400" dirty="0" smtClean="0"/>
              <a:t>Agresor </a:t>
            </a:r>
            <a:r>
              <a:rPr lang="pl-PL" altLang="pl-PL" sz="2400" dirty="0"/>
              <a:t>wybiera na swoją ofiarę ucznia, który nie ma zbyt wielu przyjaciół w klasie, jest samotny i wykluczony z grupy </a:t>
            </a:r>
            <a:r>
              <a:rPr lang="pl-PL" altLang="pl-PL" sz="2400" dirty="0" smtClean="0"/>
              <a:t>rówieśniczej.</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354"/>
            <a:ext cx="1440160" cy="98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162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35001"/>
            <a:ext cx="8218488" cy="633413"/>
          </a:xfrm>
        </p:spPr>
        <p:txBody>
          <a:bodyPr/>
          <a:lstStyle/>
          <a:p>
            <a:pPr>
              <a:defRPr/>
            </a:pPr>
            <a:r>
              <a:rPr lang="pl-PL" dirty="0" smtClean="0"/>
              <a:t>W co grają świadkowie przemocy?</a:t>
            </a:r>
            <a:endParaRPr lang="pl-PL" dirty="0"/>
          </a:p>
        </p:txBody>
      </p:sp>
      <p:sp>
        <p:nvSpPr>
          <p:cNvPr id="31747" name="Symbol zastępczy zawartości 2"/>
          <p:cNvSpPr>
            <a:spLocks noGrp="1"/>
          </p:cNvSpPr>
          <p:nvPr>
            <p:ph idx="1"/>
          </p:nvPr>
        </p:nvSpPr>
        <p:spPr>
          <a:xfrm>
            <a:off x="457200" y="1844676"/>
            <a:ext cx="8229600" cy="4281488"/>
          </a:xfrm>
        </p:spPr>
        <p:txBody>
          <a:bodyPr>
            <a:normAutofit/>
          </a:bodyPr>
          <a:lstStyle/>
          <a:p>
            <a:r>
              <a:rPr lang="pl-PL" altLang="pl-PL" sz="2800" b="1" dirty="0" smtClean="0">
                <a:solidFill>
                  <a:srgbClr val="FF0000"/>
                </a:solidFill>
              </a:rPr>
              <a:t>90 proc.</a:t>
            </a:r>
            <a:r>
              <a:rPr lang="pl-PL" altLang="pl-PL" sz="2800" dirty="0" smtClean="0"/>
              <a:t> uczniów nie popiera przemocy.</a:t>
            </a:r>
          </a:p>
          <a:p>
            <a:r>
              <a:rPr lang="pl-PL" altLang="pl-PL" sz="2800" dirty="0" smtClean="0"/>
              <a:t>Interweniują w </a:t>
            </a:r>
            <a:r>
              <a:rPr lang="pl-PL" altLang="pl-PL" sz="2800" b="1" dirty="0" smtClean="0">
                <a:solidFill>
                  <a:srgbClr val="FF0000"/>
                </a:solidFill>
              </a:rPr>
              <a:t>17 proc.</a:t>
            </a:r>
            <a:r>
              <a:rPr lang="pl-PL" altLang="pl-PL" sz="2800" dirty="0" smtClean="0"/>
              <a:t> przypadków. </a:t>
            </a:r>
          </a:p>
          <a:p>
            <a:r>
              <a:rPr lang="pl-PL" altLang="pl-PL" sz="2800" dirty="0" smtClean="0"/>
              <a:t>Co robią w pozostałych przypadkach?</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354"/>
            <a:ext cx="1440160" cy="98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748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35001"/>
            <a:ext cx="7787208" cy="633413"/>
          </a:xfrm>
        </p:spPr>
        <p:txBody>
          <a:bodyPr>
            <a:normAutofit/>
          </a:bodyPr>
          <a:lstStyle/>
          <a:p>
            <a:pPr>
              <a:defRPr/>
            </a:pPr>
            <a:r>
              <a:rPr lang="pl-PL" dirty="0" smtClean="0"/>
              <a:t>Strategie moralnego dystansowania się</a:t>
            </a:r>
            <a:endParaRPr lang="pl-PL" dirty="0"/>
          </a:p>
        </p:txBody>
      </p:sp>
      <p:sp>
        <p:nvSpPr>
          <p:cNvPr id="34819" name="Symbol zastępczy zawartości 2"/>
          <p:cNvSpPr>
            <a:spLocks noGrp="1"/>
          </p:cNvSpPr>
          <p:nvPr>
            <p:ph idx="1"/>
          </p:nvPr>
        </p:nvSpPr>
        <p:spPr>
          <a:xfrm>
            <a:off x="457200" y="1412777"/>
            <a:ext cx="8229600" cy="4713387"/>
          </a:xfrm>
        </p:spPr>
        <p:txBody>
          <a:bodyPr anchor="ctr">
            <a:normAutofit/>
          </a:bodyPr>
          <a:lstStyle/>
          <a:p>
            <a:r>
              <a:rPr lang="pl-PL" altLang="pl-PL" sz="2200" dirty="0" smtClean="0"/>
              <a:t>Przedstawianie zdarzenia w pozytywnym świetle: porównywanie </a:t>
            </a:r>
            <a:br>
              <a:rPr lang="pl-PL" altLang="pl-PL" sz="2200" dirty="0" smtClean="0"/>
            </a:br>
            <a:r>
              <a:rPr lang="pl-PL" altLang="pl-PL" sz="2200" dirty="0" smtClean="0"/>
              <a:t>z gorszym lub używanie języka umniejszającego znaczenie</a:t>
            </a:r>
          </a:p>
          <a:p>
            <a:r>
              <a:rPr lang="pl-PL" altLang="pl-PL" sz="2200" b="1" dirty="0" smtClean="0"/>
              <a:t>Zmniejszanie konsekwencji zdarzenia dla ofiary!!!</a:t>
            </a:r>
          </a:p>
          <a:p>
            <a:r>
              <a:rPr lang="pl-PL" altLang="pl-PL" sz="2200" dirty="0" smtClean="0"/>
              <a:t>Używanie strony biernej podczas opisywania zdarzenia</a:t>
            </a:r>
          </a:p>
          <a:p>
            <a:r>
              <a:rPr lang="pl-PL" altLang="pl-PL" sz="2200" dirty="0" smtClean="0"/>
              <a:t>Obwinianie ofiary</a:t>
            </a:r>
          </a:p>
          <a:p>
            <a:r>
              <a:rPr lang="pl-PL" altLang="pl-PL" sz="2200" dirty="0" smtClean="0"/>
              <a:t>Uznawanie prześladowania jako żartów</a:t>
            </a:r>
            <a:endParaRPr lang="pl-PL" altLang="pl-PL" sz="2200" dirty="0"/>
          </a:p>
          <a:p>
            <a:r>
              <a:rPr lang="pl-PL" altLang="pl-PL" sz="2200" dirty="0" smtClean="0"/>
              <a:t>Wspólne konstruowanie  i potwierdzanie pozycji ofiary prześladowania</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354"/>
            <a:ext cx="1440160" cy="98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859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 calcmode="lin" valueType="num">
                                      <p:cBhvr additive="base">
                                        <p:cTn id="37"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a:bodyPr>
          <a:lstStyle/>
          <a:p>
            <a:r>
              <a:rPr lang="pl-PL" sz="3600" dirty="0"/>
              <a:t>Depresja u dzieci i młodzieży</a:t>
            </a:r>
          </a:p>
        </p:txBody>
      </p:sp>
      <p:sp>
        <p:nvSpPr>
          <p:cNvPr id="3" name="Symbol zastępczy zawartości 2"/>
          <p:cNvSpPr>
            <a:spLocks noGrp="1"/>
          </p:cNvSpPr>
          <p:nvPr>
            <p:ph idx="1"/>
          </p:nvPr>
        </p:nvSpPr>
        <p:spPr>
          <a:xfrm>
            <a:off x="683568" y="1600202"/>
            <a:ext cx="7848872" cy="4525963"/>
          </a:xfrm>
        </p:spPr>
        <p:txBody>
          <a:bodyPr anchor="ctr">
            <a:normAutofit/>
          </a:bodyPr>
          <a:lstStyle/>
          <a:p>
            <a:pPr marL="0" indent="0">
              <a:buNone/>
            </a:pPr>
            <a:r>
              <a:rPr lang="pl-PL" sz="2400" dirty="0" smtClean="0"/>
              <a:t>Depresja </a:t>
            </a:r>
            <a:r>
              <a:rPr lang="pl-PL" sz="2400" dirty="0"/>
              <a:t>może więc przybierać postać </a:t>
            </a:r>
            <a:r>
              <a:rPr lang="pl-PL" sz="2400" b="1" dirty="0">
                <a:solidFill>
                  <a:srgbClr val="002060"/>
                </a:solidFill>
              </a:rPr>
              <a:t>masek </a:t>
            </a:r>
            <a:r>
              <a:rPr lang="pl-PL" sz="2400" b="1" dirty="0" smtClean="0">
                <a:solidFill>
                  <a:srgbClr val="002060"/>
                </a:solidFill>
              </a:rPr>
              <a:t>somatycznych</a:t>
            </a:r>
            <a:r>
              <a:rPr lang="pl-PL" sz="2400" dirty="0" smtClean="0"/>
              <a:t>: zaburzenia </a:t>
            </a:r>
            <a:r>
              <a:rPr lang="pl-PL" sz="2400" dirty="0"/>
              <a:t>łaknienia (w tym anoreksja i bulimia), zaburzenia snu</a:t>
            </a:r>
            <a:r>
              <a:rPr lang="pl-PL" sz="2400" dirty="0" smtClean="0"/>
              <a:t>, bóle </a:t>
            </a:r>
            <a:r>
              <a:rPr lang="pl-PL" sz="2400" dirty="0"/>
              <a:t>głowy, bóle brzucha, moczenie nocne, nadmierna męczliwość. </a:t>
            </a:r>
          </a:p>
          <a:p>
            <a:pPr marL="0" indent="0">
              <a:buNone/>
            </a:pPr>
            <a:endParaRPr lang="pl-PL" sz="2400" dirty="0"/>
          </a:p>
          <a:p>
            <a:pPr marL="0" indent="0">
              <a:buNone/>
            </a:pPr>
            <a:r>
              <a:rPr lang="pl-PL" sz="2400" dirty="0"/>
              <a:t>Może </a:t>
            </a:r>
            <a:r>
              <a:rPr lang="pl-PL" sz="2400" b="1" dirty="0">
                <a:solidFill>
                  <a:srgbClr val="FF0000"/>
                </a:solidFill>
              </a:rPr>
              <a:t>manifestować się fobiami </a:t>
            </a:r>
            <a:r>
              <a:rPr lang="pl-PL" sz="2400" dirty="0"/>
              <a:t>(np. fobia szkolna) lub </a:t>
            </a:r>
            <a:r>
              <a:rPr lang="pl-PL" sz="2400" dirty="0" smtClean="0"/>
              <a:t>zachowaniami niszczycielskimi.</a:t>
            </a:r>
            <a:endParaRPr lang="pl-PL" dirty="0"/>
          </a:p>
        </p:txBody>
      </p:sp>
    </p:spTree>
    <p:extLst>
      <p:ext uri="{BB962C8B-B14F-4D97-AF65-F5344CB8AC3E}">
        <p14:creationId xmlns:p14="http://schemas.microsoft.com/office/powerpoint/2010/main" val="37526280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35001"/>
            <a:ext cx="8218488" cy="633413"/>
          </a:xfrm>
        </p:spPr>
        <p:txBody>
          <a:bodyPr/>
          <a:lstStyle/>
          <a:p>
            <a:pPr>
              <a:defRPr/>
            </a:pPr>
            <a:r>
              <a:rPr lang="pl-PL" dirty="0" smtClean="0"/>
              <a:t>W co grają nauczyciele?</a:t>
            </a:r>
            <a:endParaRPr lang="pl-PL" dirty="0"/>
          </a:p>
        </p:txBody>
      </p:sp>
      <p:sp>
        <p:nvSpPr>
          <p:cNvPr id="35843" name="Symbol zastępczy zawartości 2"/>
          <p:cNvSpPr>
            <a:spLocks noGrp="1"/>
          </p:cNvSpPr>
          <p:nvPr>
            <p:ph idx="1"/>
          </p:nvPr>
        </p:nvSpPr>
        <p:spPr>
          <a:xfrm>
            <a:off x="457200" y="1412777"/>
            <a:ext cx="8229600" cy="4713387"/>
          </a:xfrm>
        </p:spPr>
        <p:txBody>
          <a:bodyPr anchor="ctr">
            <a:noAutofit/>
          </a:bodyPr>
          <a:lstStyle/>
          <a:p>
            <a:r>
              <a:rPr lang="pl-PL" altLang="pl-PL" sz="2400" i="1" dirty="0" smtClean="0"/>
              <a:t>Problem nie istnieje.</a:t>
            </a:r>
          </a:p>
          <a:p>
            <a:r>
              <a:rPr lang="pl-PL" altLang="pl-PL" sz="2400" i="1" dirty="0" smtClean="0"/>
              <a:t>Problem jest zbyt poważny i zbyt powszechny.</a:t>
            </a:r>
          </a:p>
          <a:p>
            <a:r>
              <a:rPr lang="pl-PL" altLang="pl-PL" sz="2400" i="1" dirty="0" smtClean="0"/>
              <a:t>Agresja szkolna i prześladowanie jest częścią procesu rozwojowego a ofiary powinny radzić sobie same.</a:t>
            </a:r>
          </a:p>
          <a:p>
            <a:r>
              <a:rPr lang="pl-PL" altLang="pl-PL" sz="2400" i="1" dirty="0" smtClean="0"/>
              <a:t>Prześladowanie w szkole to norma.</a:t>
            </a:r>
          </a:p>
          <a:p>
            <a:r>
              <a:rPr lang="pl-PL" altLang="pl-PL" sz="2400" i="1" dirty="0" smtClean="0"/>
              <a:t>Ofiara zawsze będzie ofiarą.</a:t>
            </a:r>
          </a:p>
          <a:p>
            <a:r>
              <a:rPr lang="pl-PL" altLang="pl-PL" sz="2400" i="1" dirty="0" smtClean="0"/>
              <a:t>Agresja relacyjna, wykluczanie i marginalizowanie nie jest aż tak szkodliwe.</a:t>
            </a:r>
          </a:p>
          <a:p>
            <a:r>
              <a:rPr lang="pl-PL" altLang="pl-PL" sz="2400" i="1" dirty="0" err="1" smtClean="0"/>
              <a:t>Cyberprzemoc</a:t>
            </a:r>
            <a:r>
              <a:rPr lang="pl-PL" altLang="pl-PL" sz="2400" i="1" dirty="0" smtClean="0"/>
              <a:t> nie dzieje się w szkole, więc mnie nie interesuje.</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354"/>
            <a:ext cx="1440160" cy="98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000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 calcmode="lin" valueType="num">
                                      <p:cBhvr additive="base">
                                        <p:cTn id="37" dur="500" fill="hold"/>
                                        <p:tgtEl>
                                          <p:spTgt spid="358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8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5843">
                                            <p:txEl>
                                              <p:pRg st="6" end="6"/>
                                            </p:txEl>
                                          </p:spTgt>
                                        </p:tgtEl>
                                        <p:attrNameLst>
                                          <p:attrName>style.visibility</p:attrName>
                                        </p:attrNameLst>
                                      </p:cBhvr>
                                      <p:to>
                                        <p:strVal val="visible"/>
                                      </p:to>
                                    </p:set>
                                    <p:anim calcmode="lin" valueType="num">
                                      <p:cBhvr additive="base">
                                        <p:cTn id="43" dur="500" fill="hold"/>
                                        <p:tgtEl>
                                          <p:spTgt spid="358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8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35001"/>
            <a:ext cx="8218488" cy="633413"/>
          </a:xfrm>
        </p:spPr>
        <p:txBody>
          <a:bodyPr/>
          <a:lstStyle/>
          <a:p>
            <a:pPr>
              <a:defRPr/>
            </a:pPr>
            <a:r>
              <a:rPr lang="pl-PL" dirty="0" smtClean="0"/>
              <a:t>W co grają nauczyciele?</a:t>
            </a:r>
            <a:endParaRPr lang="pl-PL" dirty="0"/>
          </a:p>
        </p:txBody>
      </p:sp>
      <p:sp>
        <p:nvSpPr>
          <p:cNvPr id="36867" name="Symbol zastępczy zawartości 2"/>
          <p:cNvSpPr>
            <a:spLocks noGrp="1"/>
          </p:cNvSpPr>
          <p:nvPr>
            <p:ph idx="1"/>
          </p:nvPr>
        </p:nvSpPr>
        <p:spPr>
          <a:xfrm>
            <a:off x="457200" y="1844676"/>
            <a:ext cx="8229600" cy="4281488"/>
          </a:xfrm>
        </p:spPr>
        <p:txBody>
          <a:bodyPr/>
          <a:lstStyle/>
          <a:p>
            <a:r>
              <a:rPr lang="pl-PL" altLang="pl-PL" sz="2400" dirty="0" smtClean="0"/>
              <a:t>Nauczyciele, którzy starają się walczyć z przemocą bez wiedzy na temat złożoności grupy rówieśniczej mogą wywołać przeciwny skutek: wzrost popularności prześladowcy, silniejszą hierarchizację klasy i zwiększenie liczby zachowań prześladowczych</a:t>
            </a:r>
            <a:endParaRPr lang="pl-PL" altLang="pl-PL" sz="2400" dirty="0"/>
          </a:p>
          <a:p>
            <a:r>
              <a:rPr lang="pl-PL" altLang="pl-PL" sz="2400" dirty="0" smtClean="0"/>
              <a:t>Kara dla agresora – </a:t>
            </a:r>
            <a:r>
              <a:rPr lang="pl-PL" altLang="pl-PL" sz="2400" dirty="0" err="1" smtClean="0"/>
              <a:t>j.w</a:t>
            </a:r>
            <a:r>
              <a:rPr lang="pl-PL" altLang="pl-PL" sz="2400" dirty="0" smtClean="0"/>
              <a:t>.</a:t>
            </a:r>
          </a:p>
          <a:p>
            <a:pPr marL="0" indent="0">
              <a:buNone/>
            </a:pPr>
            <a:endParaRPr lang="pl-PL" altLang="pl-PL"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354"/>
            <a:ext cx="1440160" cy="98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963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ymbol zastępczy zawartości 2"/>
          <p:cNvSpPr>
            <a:spLocks noGrp="1"/>
          </p:cNvSpPr>
          <p:nvPr>
            <p:ph/>
          </p:nvPr>
        </p:nvSpPr>
        <p:spPr>
          <a:xfrm>
            <a:off x="457200" y="1196753"/>
            <a:ext cx="8229600" cy="4929416"/>
          </a:xfrm>
        </p:spPr>
        <p:txBody>
          <a:bodyPr anchor="ctr"/>
          <a:lstStyle/>
          <a:p>
            <a:pPr marL="531813" indent="-531813">
              <a:lnSpc>
                <a:spcPct val="100000"/>
              </a:lnSpc>
            </a:pPr>
            <a:r>
              <a:rPr lang="pl-PL" altLang="pl-PL" sz="2400" dirty="0" smtClean="0"/>
              <a:t>Nieznajomość zasad funkcjonowania grupy rówieśniczej</a:t>
            </a:r>
          </a:p>
          <a:p>
            <a:pPr marL="531813" indent="-531813">
              <a:lnSpc>
                <a:spcPct val="100000"/>
              </a:lnSpc>
            </a:pPr>
            <a:r>
              <a:rPr lang="pl-PL" altLang="pl-PL" sz="2400" dirty="0" smtClean="0"/>
              <a:t>Delegowanie kozła ofiarnego</a:t>
            </a:r>
          </a:p>
          <a:p>
            <a:pPr marL="531813" indent="-531813">
              <a:lnSpc>
                <a:spcPct val="100000"/>
              </a:lnSpc>
            </a:pPr>
            <a:r>
              <a:rPr lang="pl-PL" altLang="pl-PL" sz="2400" dirty="0" smtClean="0"/>
              <a:t>Nieświadome wykluczanie</a:t>
            </a:r>
          </a:p>
          <a:p>
            <a:pPr marL="531813" indent="-531813">
              <a:lnSpc>
                <a:spcPct val="100000"/>
              </a:lnSpc>
            </a:pPr>
            <a:r>
              <a:rPr lang="pl-PL" altLang="pl-PL" sz="2400" dirty="0" smtClean="0"/>
              <a:t>Brak zainteresowania klasą i relacjami w grupie</a:t>
            </a:r>
          </a:p>
          <a:p>
            <a:pPr marL="531813" indent="-531813">
              <a:lnSpc>
                <a:spcPct val="100000"/>
              </a:lnSpc>
            </a:pPr>
            <a:r>
              <a:rPr lang="pl-PL" altLang="pl-PL" sz="2400" dirty="0" smtClean="0"/>
              <a:t>Wiara w mity: </a:t>
            </a:r>
          </a:p>
          <a:p>
            <a:pPr marL="1165225" indent="-442913">
              <a:lnSpc>
                <a:spcPct val="100000"/>
              </a:lnSpc>
              <a:buFont typeface="+mj-lt"/>
              <a:buAutoNum type="arabicPeriod"/>
            </a:pPr>
            <a:r>
              <a:rPr lang="pl-PL" altLang="pl-PL" sz="2400" b="1" dirty="0" smtClean="0">
                <a:solidFill>
                  <a:srgbClr val="C00000"/>
                </a:solidFill>
              </a:rPr>
              <a:t>prześladowanie jest normą w szkole, </a:t>
            </a:r>
          </a:p>
          <a:p>
            <a:pPr marL="1165225" indent="-442913">
              <a:lnSpc>
                <a:spcPct val="100000"/>
              </a:lnSpc>
              <a:buFont typeface="+mj-lt"/>
              <a:buAutoNum type="arabicPeriod"/>
            </a:pPr>
            <a:r>
              <a:rPr lang="pl-PL" altLang="pl-PL" sz="2400" b="1" dirty="0" smtClean="0">
                <a:solidFill>
                  <a:srgbClr val="C00000"/>
                </a:solidFill>
              </a:rPr>
              <a:t>muszą poradzić sobie sami, </a:t>
            </a:r>
          </a:p>
          <a:p>
            <a:pPr marL="1165225" indent="-442913">
              <a:lnSpc>
                <a:spcPct val="100000"/>
              </a:lnSpc>
              <a:buFont typeface="+mj-lt"/>
              <a:buAutoNum type="arabicPeriod"/>
            </a:pPr>
            <a:r>
              <a:rPr lang="pl-PL" altLang="pl-PL" sz="2400" b="1" dirty="0" smtClean="0">
                <a:solidFill>
                  <a:srgbClr val="C00000"/>
                </a:solidFill>
              </a:rPr>
              <a:t>ofiara będzie zawsze ofiarą</a:t>
            </a:r>
            <a:endParaRPr lang="pl-PL" altLang="pl-PL" sz="2400" b="1" dirty="0" smtClean="0"/>
          </a:p>
        </p:txBody>
      </p:sp>
      <p:sp>
        <p:nvSpPr>
          <p:cNvPr id="2" name="Tytuł 1"/>
          <p:cNvSpPr>
            <a:spLocks noGrp="1"/>
          </p:cNvSpPr>
          <p:nvPr>
            <p:ph type="title" idx="4294967295"/>
          </p:nvPr>
        </p:nvSpPr>
        <p:spPr>
          <a:xfrm>
            <a:off x="683568" y="260649"/>
            <a:ext cx="7534920" cy="792088"/>
          </a:xfrm>
        </p:spPr>
        <p:txBody>
          <a:bodyPr anchor="ctr">
            <a:normAutofit/>
          </a:bodyPr>
          <a:lstStyle/>
          <a:p>
            <a:pPr>
              <a:defRPr/>
            </a:pPr>
            <a:r>
              <a:rPr lang="pl-PL" sz="2800" dirty="0" smtClean="0"/>
              <a:t>Błędy nauczycieli</a:t>
            </a:r>
            <a:endParaRPr lang="pl-PL" sz="2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354"/>
            <a:ext cx="1440160" cy="98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315">
                                            <p:txEl>
                                              <p:pRg st="7" end="7"/>
                                            </p:txEl>
                                          </p:spTgt>
                                        </p:tgtEl>
                                        <p:attrNameLst>
                                          <p:attrName>style.visibility</p:attrName>
                                        </p:attrNameLst>
                                      </p:cBhvr>
                                      <p:to>
                                        <p:strVal val="visible"/>
                                      </p:to>
                                    </p:set>
                                    <p:anim calcmode="lin" valueType="num">
                                      <p:cBhvr additive="base">
                                        <p:cTn id="49"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p:nvPr>
        </p:nvSpPr>
        <p:spPr/>
        <p:txBody>
          <a:bodyPr anchor="ctr">
            <a:normAutofit fontScale="92500" lnSpcReduction="10000"/>
          </a:bodyPr>
          <a:lstStyle/>
          <a:p>
            <a:pPr marL="95250" indent="-95250">
              <a:buNone/>
            </a:pPr>
            <a:r>
              <a:rPr lang="pl-PL" sz="2600" b="1" dirty="0" smtClean="0"/>
              <a:t>Zgrana klasa (wg uczniów):</a:t>
            </a:r>
          </a:p>
          <a:p>
            <a:pPr marL="441325" indent="-441325"/>
            <a:r>
              <a:rPr lang="pl-PL" sz="2400" dirty="0" smtClean="0"/>
              <a:t>wspólne działanie i podejmowanie decyzji, </a:t>
            </a:r>
          </a:p>
          <a:p>
            <a:pPr marL="441325" indent="-441325"/>
            <a:r>
              <a:rPr lang="pl-PL" sz="2400" dirty="0" smtClean="0"/>
              <a:t>wzajemna pomoc, </a:t>
            </a:r>
          </a:p>
          <a:p>
            <a:pPr marL="441325" indent="-441325"/>
            <a:r>
              <a:rPr lang="pl-PL" sz="2400" dirty="0" smtClean="0"/>
              <a:t>zaufanie i lojalność </a:t>
            </a:r>
            <a:br>
              <a:rPr lang="pl-PL" sz="2400" dirty="0" smtClean="0"/>
            </a:br>
            <a:r>
              <a:rPr lang="pl-PL" sz="2400" dirty="0" smtClean="0"/>
              <a:t>oraz wspólne spędzanie czasu po szkole.</a:t>
            </a:r>
          </a:p>
          <a:p>
            <a:pPr marL="0" indent="0">
              <a:buNone/>
            </a:pPr>
            <a:r>
              <a:rPr lang="pl-PL" sz="2400" dirty="0" smtClean="0"/>
              <a:t>W zgranej klasie nie ma kozłów ofiarnych i gwiazd, a jednym </a:t>
            </a:r>
            <a:br>
              <a:rPr lang="pl-PL" sz="2400" dirty="0" smtClean="0"/>
            </a:br>
            <a:r>
              <a:rPr lang="pl-PL" sz="2400" dirty="0" smtClean="0"/>
              <a:t>z najistotniejszych aspektów jest brak konieczności ukrywania poglądów oraz udawania. </a:t>
            </a:r>
          </a:p>
          <a:p>
            <a:pPr marL="0" indent="0">
              <a:buNone/>
            </a:pPr>
            <a:r>
              <a:rPr lang="pl-PL" sz="2400" dirty="0" smtClean="0"/>
              <a:t>Ważna dla uczniów jest pewność, że w szkole nie spotkają ich nieprzyjemności ze strony innych, lub że kompromitujące zdjęcie, komentarz na ich temat nie zostaną opublikowane na </a:t>
            </a:r>
            <a:r>
              <a:rPr lang="pl-PL" sz="2400" dirty="0" err="1" smtClean="0"/>
              <a:t>Facebooku</a:t>
            </a:r>
            <a:r>
              <a:rPr lang="pl-PL" sz="2400" dirty="0" smtClean="0"/>
              <a:t>. </a:t>
            </a:r>
          </a:p>
          <a:p>
            <a:pPr marL="0" indent="0">
              <a:buNone/>
            </a:pPr>
            <a:r>
              <a:rPr lang="pl-PL" sz="2400" dirty="0" smtClean="0"/>
              <a:t>Uczniowie deklarowali, że bycie w zgranej paczce daje poczucie bezpieczeństwa i zaufania, pozytywnie wpływa na samopoczucie oraz na wyniki w nauce, daje motywację do codziennego wysiłku szkolnego.</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354"/>
            <a:ext cx="1440160" cy="98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p:nvPr>
        </p:nvSpPr>
        <p:spPr/>
        <p:txBody>
          <a:bodyPr anchor="ctr"/>
          <a:lstStyle/>
          <a:p>
            <a:pPr marL="95250" indent="-95250">
              <a:buNone/>
            </a:pPr>
            <a:r>
              <a:rPr lang="pl-PL" sz="2400" b="1" dirty="0" smtClean="0"/>
              <a:t>Niezgrana klasa:</a:t>
            </a:r>
          </a:p>
          <a:p>
            <a:r>
              <a:rPr lang="pl-PL" sz="2400" dirty="0" smtClean="0"/>
              <a:t>trudne do zaakceptowania zróżnicowanie grupy, wynikające </a:t>
            </a:r>
            <a:br>
              <a:rPr lang="pl-PL" sz="2400" dirty="0" smtClean="0"/>
            </a:br>
            <a:r>
              <a:rPr lang="pl-PL" sz="2400" dirty="0" smtClean="0"/>
              <a:t>z różnic pochodzenia i statusu materialnego, miejsca zamieszkania, zainteresowań oraz towarzystwa spoza szkoły,</a:t>
            </a:r>
          </a:p>
          <a:p>
            <a:r>
              <a:rPr lang="pl-PL" sz="2400" dirty="0" smtClean="0"/>
              <a:t>król i/lub królowa: chęć wywyższenia się niektórych uczniów, powstawania wzajemnie zwalczających się grupek oraz antagonizmów pomiędzy chłopcami a dziewczętami. </a:t>
            </a:r>
          </a:p>
          <a:p>
            <a:r>
              <a:rPr lang="pl-PL" sz="2400" dirty="0" smtClean="0"/>
              <a:t>wątek </a:t>
            </a:r>
            <a:r>
              <a:rPr lang="pl-PL" sz="2400" i="1" dirty="0" smtClean="0"/>
              <a:t>loży szyderców</a:t>
            </a:r>
            <a:r>
              <a:rPr lang="pl-PL" sz="2400" dirty="0" smtClean="0"/>
              <a:t> = grupa uczniów, która piętnuje innych głównie z powodu wyglądu, sposobu zachowania i statusu materialnego. Według uczniów loża szyderców to częste zjawisko, zwłaszcza w zbyt licznych klasach gimnazjów rejonowych.</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354"/>
            <a:ext cx="1440160" cy="98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p:nvPr>
        </p:nvSpPr>
        <p:spPr/>
        <p:txBody>
          <a:bodyPr anchor="ctr">
            <a:normAutofit/>
          </a:bodyPr>
          <a:lstStyle/>
          <a:p>
            <a:pPr marL="0" indent="0">
              <a:buNone/>
            </a:pPr>
            <a:r>
              <a:rPr lang="pl-PL" sz="2400" b="1" dirty="0" smtClean="0"/>
              <a:t>Wychowawca </a:t>
            </a:r>
          </a:p>
          <a:p>
            <a:pPr marL="0" indent="0">
              <a:buNone/>
            </a:pPr>
            <a:r>
              <a:rPr lang="pl-PL" sz="2400" i="1" dirty="0" smtClean="0"/>
              <a:t>Nie ma wpływu na relacje w klasie, nie jest w stanie zarządzać dynamiką klasową, zapobiegać wykluczeniu, czy rozwiązywać problemy. </a:t>
            </a:r>
          </a:p>
          <a:p>
            <a:pPr marL="0" indent="0">
              <a:buNone/>
            </a:pPr>
            <a:r>
              <a:rPr lang="pl-PL" sz="2400" dirty="0" smtClean="0"/>
              <a:t>Zdanie takie wyrażali uczniowie niezależnie od opinii na temat własnego wychowawcy. </a:t>
            </a:r>
          </a:p>
          <a:p>
            <a:pPr marL="0" indent="0">
              <a:buNone/>
            </a:pPr>
            <a:r>
              <a:rPr lang="pl-PL" sz="2400" dirty="0" smtClean="0"/>
              <a:t>Nawet ci, którzy określali swojego wychowawcę jako </a:t>
            </a:r>
            <a:r>
              <a:rPr lang="pl-PL" sz="2400" i="1" dirty="0" smtClean="0"/>
              <a:t>spoko gościa</a:t>
            </a:r>
            <a:r>
              <a:rPr lang="pl-PL" sz="2400" dirty="0" smtClean="0"/>
              <a:t>, wątpili otwarcie w jego wpływ na sprawy klasowe.</a:t>
            </a:r>
          </a:p>
          <a:p>
            <a:pPr marL="0" indent="0">
              <a:buNone/>
            </a:pPr>
            <a:r>
              <a:rPr lang="pl-PL" sz="2400" dirty="0" smtClean="0"/>
              <a:t>Uczniowie uważali, że sami powinni rozwiązywać problemy </a:t>
            </a:r>
            <a:r>
              <a:rPr lang="pl-PL" sz="2400" dirty="0" err="1" smtClean="0"/>
              <a:t>wewnątrzklasowe</a:t>
            </a:r>
            <a:r>
              <a:rPr lang="pl-PL" sz="2400" dirty="0" smtClean="0"/>
              <a:t>, ponieważ nauczyciel, ze względu na rolę i pozycję, nie może mieć dostępu do wszystkich informacji na temat relacji międzyludzkich w klasie.</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354"/>
            <a:ext cx="1440160" cy="98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p:nvPr>
        </p:nvSpPr>
        <p:spPr/>
        <p:txBody>
          <a:bodyPr anchor="ctr">
            <a:noAutofit/>
          </a:bodyPr>
          <a:lstStyle/>
          <a:p>
            <a:pPr marL="0" indent="0">
              <a:buNone/>
            </a:pPr>
            <a:r>
              <a:rPr lang="pl-PL" sz="2400" b="1" dirty="0" smtClean="0"/>
              <a:t>Z drugiej strony… </a:t>
            </a:r>
          </a:p>
          <a:p>
            <a:pPr marL="0" indent="0">
              <a:buNone/>
            </a:pPr>
            <a:r>
              <a:rPr lang="pl-PL" sz="2400" dirty="0" smtClean="0"/>
              <a:t>W odpowiedzi na pytanie</a:t>
            </a:r>
            <a:r>
              <a:rPr lang="pl-PL" sz="2400" i="1" dirty="0" smtClean="0"/>
              <a:t>: Co zmieniliby w szkole? </a:t>
            </a:r>
            <a:r>
              <a:rPr lang="pl-PL" sz="2400" dirty="0" smtClean="0"/>
              <a:t>uczniowie zadeklarowali, że </a:t>
            </a:r>
            <a:r>
              <a:rPr lang="pl-PL" sz="2400" b="1" dirty="0" smtClean="0">
                <a:solidFill>
                  <a:srgbClr val="002060"/>
                </a:solidFill>
              </a:rPr>
              <a:t>chcieliby, aby wychowawca troszczył się o nich, przejmował ich sprawami, bronił przed niesprawiedliwością innych nauczycieli, wspierał oraz domyślał się: </a:t>
            </a:r>
            <a:r>
              <a:rPr lang="pl-PL" sz="2400" b="1" i="1" dirty="0" smtClean="0">
                <a:solidFill>
                  <a:srgbClr val="002060"/>
                </a:solidFill>
              </a:rPr>
              <a:t>kiedy coś jest nie tak w klasie</a:t>
            </a:r>
            <a:r>
              <a:rPr lang="pl-PL" sz="2400" b="1" dirty="0" smtClean="0">
                <a:solidFill>
                  <a:srgbClr val="002060"/>
                </a:solidFill>
              </a:rPr>
              <a:t> i </a:t>
            </a:r>
            <a:r>
              <a:rPr lang="pl-PL" sz="2400" b="1" i="1" dirty="0" smtClean="0">
                <a:solidFill>
                  <a:srgbClr val="002060"/>
                </a:solidFill>
              </a:rPr>
              <a:t>coś z tym robił</a:t>
            </a:r>
            <a:r>
              <a:rPr lang="pl-PL" sz="2400" dirty="0" smtClean="0"/>
              <a:t>. </a:t>
            </a:r>
          </a:p>
          <a:p>
            <a:pPr marL="0" indent="0">
              <a:buNone/>
            </a:pPr>
            <a:r>
              <a:rPr lang="pl-PL" sz="2400" dirty="0" smtClean="0"/>
              <a:t>Ponadto uczniowie wyraźnie </a:t>
            </a:r>
            <a:r>
              <a:rPr lang="pl-PL" sz="2400" b="1" dirty="0" smtClean="0">
                <a:solidFill>
                  <a:srgbClr val="002060"/>
                </a:solidFill>
              </a:rPr>
              <a:t>ujawniali potrzebę indywidualnego kontaktu z wychowawcą bez obecności innych uczniów, aby móc porozmawiać i nie zostać uznanym za konfidenta</a:t>
            </a:r>
            <a:r>
              <a:rPr lang="pl-PL" sz="2400" dirty="0" smtClean="0"/>
              <a: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354"/>
            <a:ext cx="1440160" cy="98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rgbClr val="B3EBFF"/>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normAutofit/>
          </a:bodyPr>
          <a:lstStyle/>
          <a:p>
            <a:r>
              <a:rPr lang="pl-PL" sz="3200" dirty="0" smtClean="0"/>
              <a:t>Film: Nick </a:t>
            </a:r>
            <a:r>
              <a:rPr lang="pl-PL" sz="3200" dirty="0" err="1"/>
              <a:t>Vujcić</a:t>
            </a:r>
            <a:r>
              <a:rPr lang="pl-PL" sz="3200" dirty="0"/>
              <a:t> o </a:t>
            </a:r>
            <a:r>
              <a:rPr lang="pl-PL" sz="3200" dirty="0" smtClean="0"/>
              <a:t>nękaniu w szkole</a:t>
            </a:r>
            <a:endParaRPr lang="pl-PL" sz="3200" dirty="0"/>
          </a:p>
        </p:txBody>
      </p:sp>
      <p:pic>
        <p:nvPicPr>
          <p:cNvPr id="5" name="Symbol zastępczy zawartości 4" descr="Znalezione obrazy dla zapytania nick vujicic o n&amp;eogon;kaniu w szkole">
            <a:hlinkClick r:id="rId2" action="ppaction://hlinkfile"/>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40056" y="1556792"/>
            <a:ext cx="4139159" cy="5301208"/>
          </a:xfrm>
          <a:prstGeom prst="rect">
            <a:avLst/>
          </a:prstGeom>
          <a:noFill/>
          <a:ln>
            <a:noFill/>
          </a:ln>
        </p:spPr>
      </p:pic>
    </p:spTree>
    <p:extLst>
      <p:ext uri="{BB962C8B-B14F-4D97-AF65-F5344CB8AC3E}">
        <p14:creationId xmlns:p14="http://schemas.microsoft.com/office/powerpoint/2010/main" val="40096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88640"/>
            <a:ext cx="8229600" cy="792088"/>
          </a:xfrm>
        </p:spPr>
        <p:txBody>
          <a:bodyPr>
            <a:normAutofit fontScale="90000"/>
          </a:bodyPr>
          <a:lstStyle/>
          <a:p>
            <a:r>
              <a:rPr lang="pl-PL" sz="3600" dirty="0" smtClean="0"/>
              <a:t>      Ćwiczenie: Nick </a:t>
            </a:r>
            <a:r>
              <a:rPr lang="pl-PL" sz="3600" dirty="0" err="1" smtClean="0"/>
              <a:t>Vujcić</a:t>
            </a:r>
            <a:r>
              <a:rPr lang="pl-PL" sz="3600" dirty="0" smtClean="0"/>
              <a:t> o nękaniu w szkole</a:t>
            </a:r>
            <a:endParaRPr lang="pl-PL" sz="3600" dirty="0"/>
          </a:p>
        </p:txBody>
      </p:sp>
      <p:sp>
        <p:nvSpPr>
          <p:cNvPr id="3" name="Symbol zastępczy zawartości 2"/>
          <p:cNvSpPr>
            <a:spLocks noGrp="1"/>
          </p:cNvSpPr>
          <p:nvPr>
            <p:ph idx="1"/>
          </p:nvPr>
        </p:nvSpPr>
        <p:spPr>
          <a:xfrm>
            <a:off x="628650" y="1124744"/>
            <a:ext cx="7886700" cy="5367905"/>
          </a:xfrm>
        </p:spPr>
        <p:txBody>
          <a:bodyPr anchor="ctr">
            <a:normAutofit/>
          </a:bodyPr>
          <a:lstStyle/>
          <a:p>
            <a:pPr marL="0" indent="0">
              <a:buNone/>
            </a:pPr>
            <a:r>
              <a:rPr lang="pl-PL" sz="2000" b="1" dirty="0" smtClean="0">
                <a:solidFill>
                  <a:srgbClr val="002060"/>
                </a:solidFill>
              </a:rPr>
              <a:t>Praca w grupach: </a:t>
            </a:r>
          </a:p>
          <a:p>
            <a:pPr marL="0" indent="0">
              <a:buNone/>
            </a:pPr>
            <a:r>
              <a:rPr lang="pl-PL" sz="2000" dirty="0" smtClean="0"/>
              <a:t>W filmie Nick </a:t>
            </a:r>
            <a:r>
              <a:rPr lang="pl-PL" sz="2000" dirty="0" err="1" smtClean="0"/>
              <a:t>Vujcić</a:t>
            </a:r>
            <a:r>
              <a:rPr lang="pl-PL" sz="2000" dirty="0" smtClean="0"/>
              <a:t> mówi m.in. o niskiej skuteczności swoich wystąpień </a:t>
            </a:r>
            <a:br>
              <a:rPr lang="pl-PL" sz="2000" dirty="0" smtClean="0"/>
            </a:br>
            <a:r>
              <a:rPr lang="pl-PL" sz="2000" dirty="0" smtClean="0"/>
              <a:t>w szkołach, mających na celu ograniczenie nękania uczniów.</a:t>
            </a:r>
          </a:p>
          <a:p>
            <a:pPr marL="0" indent="0">
              <a:buNone/>
            </a:pPr>
            <a:r>
              <a:rPr lang="pl-PL" sz="2000" dirty="0" smtClean="0"/>
              <a:t>Zastanówcie się i napiszcie, co mogą zrobić poszczególne grupy lub osoby, aby zapobiegać nękaniu w szkole i je eliminować.</a:t>
            </a:r>
          </a:p>
          <a:p>
            <a:pPr marL="514350" indent="-514350">
              <a:buAutoNum type="arabicPeriod"/>
            </a:pPr>
            <a:r>
              <a:rPr lang="pl-PL" sz="2000" dirty="0" smtClean="0"/>
              <a:t>Co mogą zrobić nauczyciele?</a:t>
            </a:r>
          </a:p>
          <a:p>
            <a:pPr marL="514350" indent="-514350">
              <a:buAutoNum type="arabicPeriod"/>
            </a:pPr>
            <a:r>
              <a:rPr lang="pl-PL" sz="2000" dirty="0" smtClean="0"/>
              <a:t>Co mogą robić rodzice?</a:t>
            </a:r>
          </a:p>
          <a:p>
            <a:pPr marL="514350" indent="-514350">
              <a:buAutoNum type="arabicPeriod"/>
            </a:pPr>
            <a:r>
              <a:rPr lang="pl-PL" sz="2000" dirty="0" smtClean="0"/>
              <a:t>Co może zrobić grupa rówieśnicza (uczniowie)?</a:t>
            </a:r>
          </a:p>
          <a:p>
            <a:pPr marL="514350" indent="-514350">
              <a:buNone/>
            </a:pPr>
            <a:endParaRPr lang="pl-PL" sz="2000" dirty="0" smtClean="0">
              <a:solidFill>
                <a:srgbClr val="002060"/>
              </a:solidFill>
            </a:endParaRPr>
          </a:p>
          <a:p>
            <a:pPr marL="0" indent="0">
              <a:buNone/>
            </a:pPr>
            <a:r>
              <a:rPr lang="pl-PL" sz="2000" b="1" dirty="0" smtClean="0">
                <a:solidFill>
                  <a:srgbClr val="002060"/>
                </a:solidFill>
              </a:rPr>
              <a:t>Praca indywidualna:</a:t>
            </a:r>
          </a:p>
          <a:p>
            <a:pPr marL="514350" indent="-514350">
              <a:buAutoNum type="arabicPeriod"/>
            </a:pPr>
            <a:r>
              <a:rPr lang="pl-PL" sz="2000" dirty="0" smtClean="0"/>
              <a:t>Co ja mogę zrobić?</a:t>
            </a:r>
          </a:p>
          <a:p>
            <a:pPr marL="0" indent="0">
              <a:buNone/>
            </a:pPr>
            <a:endParaRPr lang="pl-PL" sz="2000" dirty="0"/>
          </a:p>
          <a:p>
            <a:pPr marL="0" indent="0">
              <a:buNone/>
            </a:pPr>
            <a:r>
              <a:rPr lang="pl-PL" sz="2000" dirty="0" smtClean="0"/>
              <a:t>Ćwiczenie to mogą zrobić nauczyciele, rodzice i uczniowie (odpowiadając na każde z tych pytań).</a:t>
            </a:r>
            <a:endParaRPr lang="pl-PL" sz="2000" dirty="0"/>
          </a:p>
        </p:txBody>
      </p:sp>
    </p:spTree>
    <p:extLst>
      <p:ext uri="{BB962C8B-B14F-4D97-AF65-F5344CB8AC3E}">
        <p14:creationId xmlns:p14="http://schemas.microsoft.com/office/powerpoint/2010/main" val="26740961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611560" y="765175"/>
            <a:ext cx="7992888" cy="5360988"/>
          </a:xfrm>
        </p:spPr>
        <p:txBody>
          <a:bodyPr anchor="ctr">
            <a:normAutofit/>
          </a:bodyPr>
          <a:lstStyle/>
          <a:p>
            <a:pPr marL="0" indent="0" algn="ctr">
              <a:buNone/>
            </a:pPr>
            <a:r>
              <a:rPr lang="pl-PL" sz="7200" b="1" dirty="0" err="1" smtClean="0">
                <a:solidFill>
                  <a:schemeClr val="bg1"/>
                </a:solidFill>
              </a:rPr>
              <a:t>Cyberprzemoc</a:t>
            </a:r>
            <a:endParaRPr lang="pl-PL" sz="7200" dirty="0"/>
          </a:p>
        </p:txBody>
      </p:sp>
    </p:spTree>
    <p:extLst>
      <p:ext uri="{BB962C8B-B14F-4D97-AF65-F5344CB8AC3E}">
        <p14:creationId xmlns:p14="http://schemas.microsoft.com/office/powerpoint/2010/main" val="3622908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type="body" idx="4294967295"/>
          </p:nvPr>
        </p:nvSpPr>
        <p:spPr>
          <a:xfrm>
            <a:off x="468313" y="908050"/>
            <a:ext cx="8229600" cy="4525963"/>
          </a:xfrm>
        </p:spPr>
        <p:txBody>
          <a:bodyPr anchor="ctr">
            <a:normAutofit/>
          </a:bodyPr>
          <a:lstStyle/>
          <a:p>
            <a:pPr marL="0" indent="0" eaLnBrk="1" hangingPunct="1">
              <a:buFont typeface="Arial" charset="0"/>
              <a:buNone/>
            </a:pPr>
            <a:r>
              <a:rPr lang="pl-PL" altLang="pl-PL" sz="2800" i="1" dirty="0" smtClean="0">
                <a:latin typeface="Times New Roman" pitchFamily="18" charset="0"/>
                <a:cs typeface="Times New Roman" pitchFamily="18" charset="0"/>
              </a:rPr>
              <a:t>W przeciwieństwie do normalnego doświadczania smutku, straty, czy przemijających stanów emocjonalnych, symptomy zaburzeń depresyjnych są </a:t>
            </a:r>
            <a:r>
              <a:rPr lang="pl-PL" altLang="pl-PL" sz="2800" b="1" i="1" dirty="0" smtClean="0">
                <a:solidFill>
                  <a:srgbClr val="FF0000"/>
                </a:solidFill>
                <a:latin typeface="Times New Roman" pitchFamily="18" charset="0"/>
                <a:cs typeface="Times New Roman" pitchFamily="18" charset="0"/>
              </a:rPr>
              <a:t>ekstremalne, stałe i mogą wyraźnie wpływać na zdolność młodego człowieka do funkcjonowania </a:t>
            </a:r>
            <a:br>
              <a:rPr lang="pl-PL" altLang="pl-PL" sz="2800" b="1" i="1" dirty="0" smtClean="0">
                <a:solidFill>
                  <a:srgbClr val="FF0000"/>
                </a:solidFill>
                <a:latin typeface="Times New Roman" pitchFamily="18" charset="0"/>
                <a:cs typeface="Times New Roman" pitchFamily="18" charset="0"/>
              </a:rPr>
            </a:br>
            <a:r>
              <a:rPr lang="pl-PL" altLang="pl-PL" sz="2800" b="1" i="1" dirty="0" smtClean="0">
                <a:solidFill>
                  <a:srgbClr val="FF0000"/>
                </a:solidFill>
                <a:latin typeface="Times New Roman" pitchFamily="18" charset="0"/>
                <a:cs typeface="Times New Roman" pitchFamily="18" charset="0"/>
              </a:rPr>
              <a:t>w domu, szkole czy związku</a:t>
            </a:r>
            <a:r>
              <a:rPr lang="pl-PL" altLang="pl-PL" sz="2800" i="1"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Przykłady ćwiczeń </a:t>
            </a:r>
            <a:endParaRPr lang="pl-PL" dirty="0"/>
          </a:p>
        </p:txBody>
      </p:sp>
      <p:sp>
        <p:nvSpPr>
          <p:cNvPr id="3" name="Symbol zastępczy zawartości 2"/>
          <p:cNvSpPr>
            <a:spLocks noGrp="1"/>
          </p:cNvSpPr>
          <p:nvPr>
            <p:ph idx="1"/>
          </p:nvPr>
        </p:nvSpPr>
        <p:spPr/>
        <p:txBody>
          <a:bodyPr>
            <a:normAutofit fontScale="85000" lnSpcReduction="20000"/>
          </a:bodyPr>
          <a:lstStyle/>
          <a:p>
            <a:pPr marL="0" indent="0">
              <a:buNone/>
              <a:tabLst>
                <a:tab pos="0" algn="l"/>
              </a:tabLst>
            </a:pPr>
            <a:r>
              <a:rPr lang="pl-PL" b="1" dirty="0" smtClean="0"/>
              <a:t>Świat wirtualny a realny </a:t>
            </a:r>
          </a:p>
          <a:p>
            <a:pPr marL="0" indent="0">
              <a:buNone/>
              <a:tabLst>
                <a:tab pos="0" algn="l"/>
              </a:tabLst>
            </a:pPr>
            <a:r>
              <a:rPr lang="pl-PL" dirty="0" smtClean="0"/>
              <a:t>Materiały: duże arkusze brystolu lub szarego papieru kredki, pisaki, wycinki z gazet, klej, sznurki, taśmy </a:t>
            </a:r>
            <a:r>
              <a:rPr lang="pl-PL" dirty="0" err="1" smtClean="0"/>
              <a:t>itp</a:t>
            </a:r>
            <a:r>
              <a:rPr lang="pl-PL" dirty="0" smtClean="0"/>
              <a:t> </a:t>
            </a:r>
          </a:p>
          <a:p>
            <a:pPr marL="0" indent="0">
              <a:buNone/>
              <a:tabLst>
                <a:tab pos="0" algn="l"/>
              </a:tabLst>
            </a:pPr>
            <a:r>
              <a:rPr lang="pl-PL" dirty="0" smtClean="0"/>
              <a:t>Podziel klasę na 4 zespoły.  </a:t>
            </a:r>
          </a:p>
          <a:p>
            <a:pPr marL="0" indent="0">
              <a:buNone/>
              <a:tabLst>
                <a:tab pos="0" algn="l"/>
              </a:tabLst>
            </a:pPr>
            <a:r>
              <a:rPr lang="pl-PL" b="1" dirty="0" smtClean="0"/>
              <a:t>Dwa zespoły </a:t>
            </a:r>
            <a:r>
              <a:rPr lang="pl-PL" dirty="0" smtClean="0"/>
              <a:t>wykonują obraz świata realnego - takiego jak go widzą swoimi oczami, takiego jakiego doświadczają na co dzień.</a:t>
            </a:r>
          </a:p>
          <a:p>
            <a:pPr marL="0" indent="0">
              <a:buNone/>
              <a:tabLst>
                <a:tab pos="0" algn="l"/>
              </a:tabLst>
            </a:pPr>
            <a:r>
              <a:rPr lang="pl-PL" b="1" dirty="0" smtClean="0"/>
              <a:t>Dwa pozostałe</a:t>
            </a:r>
            <a:r>
              <a:rPr lang="pl-PL" dirty="0" smtClean="0"/>
              <a:t> wykonują obraz świata wirtualnego.</a:t>
            </a:r>
          </a:p>
          <a:p>
            <a:pPr marL="0" indent="0">
              <a:buNone/>
              <a:tabLst>
                <a:tab pos="0" algn="l"/>
              </a:tabLst>
            </a:pPr>
            <a:r>
              <a:rPr lang="pl-PL" dirty="0" smtClean="0"/>
              <a:t>Omawiamy prace, rozmawiamy o tym co jest podobne, </a:t>
            </a:r>
            <a:br>
              <a:rPr lang="pl-PL" dirty="0" smtClean="0"/>
            </a:br>
            <a:r>
              <a:rPr lang="pl-PL" dirty="0" smtClean="0"/>
              <a:t>co różne.</a:t>
            </a:r>
          </a:p>
          <a:p>
            <a:pPr marL="0" indent="0">
              <a:buNone/>
              <a:tabLst>
                <a:tab pos="0" algn="l"/>
              </a:tabLst>
            </a:pPr>
            <a:r>
              <a:rPr lang="pl-PL" dirty="0" smtClean="0"/>
              <a:t>Gdzie się te światy przecinają?</a:t>
            </a:r>
          </a:p>
          <a:p>
            <a:pPr marL="0" indent="0">
              <a:buNone/>
              <a:tabLst>
                <a:tab pos="0" algn="l"/>
              </a:tabLst>
            </a:pPr>
            <a:endParaRPr lang="pl-PL" dirty="0" smtClean="0"/>
          </a:p>
          <a:p>
            <a:pPr marL="0" indent="0">
              <a:tabLst>
                <a:tab pos="0" algn="l"/>
              </a:tabLst>
            </a:pPr>
            <a:endParaRPr lang="pl-PL"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1600200"/>
            <a:ext cx="7992888" cy="4525963"/>
          </a:xfrm>
        </p:spPr>
        <p:txBody>
          <a:bodyPr/>
          <a:lstStyle/>
          <a:p>
            <a:pPr marL="0" indent="0" algn="ctr">
              <a:buNone/>
            </a:pPr>
            <a:r>
              <a:rPr lang="pl-PL" dirty="0" smtClean="0"/>
              <a:t>Świat realny		Świat wirtualny </a:t>
            </a:r>
          </a:p>
          <a:p>
            <a:pPr marL="0" indent="0" algn="ctr">
              <a:buNone/>
            </a:pPr>
            <a:endParaRPr lang="pl-PL" dirty="0" smtClean="0"/>
          </a:p>
          <a:p>
            <a:pPr marL="0" indent="0" algn="ctr">
              <a:buNone/>
            </a:pPr>
            <a:r>
              <a:rPr lang="pl-PL" dirty="0" smtClean="0"/>
              <a:t>Cechy </a:t>
            </a:r>
          </a:p>
          <a:p>
            <a:pPr marL="0" indent="0" algn="ctr">
              <a:buNone/>
            </a:pPr>
            <a:r>
              <a:rPr lang="pl-PL" dirty="0" smtClean="0"/>
              <a:t>Zasady, jakie w nich panują</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lstStyle/>
          <a:p>
            <a:r>
              <a:rPr lang="pl-PL" sz="2400" b="1" dirty="0" err="1" smtClean="0">
                <a:solidFill>
                  <a:srgbClr val="002060"/>
                </a:solidFill>
              </a:rPr>
              <a:t>Cyberprzemoc</a:t>
            </a:r>
            <a:r>
              <a:rPr lang="pl-PL" sz="2400" b="1" dirty="0" smtClean="0">
                <a:solidFill>
                  <a:srgbClr val="002060"/>
                </a:solidFill>
              </a:rPr>
              <a:t> (I)</a:t>
            </a:r>
            <a:endParaRPr lang="pl-PL" sz="2400" b="1" dirty="0">
              <a:solidFill>
                <a:srgbClr val="002060"/>
              </a:solidFill>
            </a:endParaRPr>
          </a:p>
        </p:txBody>
      </p:sp>
      <p:sp>
        <p:nvSpPr>
          <p:cNvPr id="3" name="Symbol zastępczy zawartości 2"/>
          <p:cNvSpPr>
            <a:spLocks noGrp="1"/>
          </p:cNvSpPr>
          <p:nvPr>
            <p:ph idx="1"/>
          </p:nvPr>
        </p:nvSpPr>
        <p:spPr>
          <a:xfrm>
            <a:off x="468313" y="1124746"/>
            <a:ext cx="8229600" cy="4752181"/>
          </a:xfrm>
        </p:spPr>
        <p:txBody>
          <a:bodyPr anchor="ctr"/>
          <a:lstStyle/>
          <a:p>
            <a:pPr marL="0" indent="0">
              <a:buNone/>
            </a:pPr>
            <a:r>
              <a:rPr lang="pl-PL" sz="2000" dirty="0" err="1" smtClean="0"/>
              <a:t>Cyberprzemoc</a:t>
            </a:r>
            <a:r>
              <a:rPr lang="pl-PL" sz="2000" dirty="0" smtClean="0"/>
              <a:t> jest określana jako intencjonalne, wrogie </a:t>
            </a:r>
            <a:br>
              <a:rPr lang="pl-PL" sz="2000" dirty="0" smtClean="0"/>
            </a:br>
            <a:r>
              <a:rPr lang="pl-PL" sz="2000" dirty="0" smtClean="0"/>
              <a:t>i powtarzalne zachowanie pojedynczych osób lub grup, którego celem jest skrzywdzenie drugiej osoby, większej grupy lub zbiorowości, realizowane za pomocą nowych technologii komunikacji – Internetu, telefonów komórkowych oraz innych urządzeń elektronicznych. </a:t>
            </a:r>
          </a:p>
          <a:p>
            <a:pPr marL="0" indent="0">
              <a:buNone/>
            </a:pPr>
            <a:r>
              <a:rPr lang="pl-PL" sz="2000" dirty="0" smtClean="0"/>
              <a:t>Przyjmuje się, że pojęcie </a:t>
            </a:r>
            <a:r>
              <a:rPr lang="pl-PL" sz="2000" dirty="0" err="1" smtClean="0"/>
              <a:t>cyberprzemocy</a:t>
            </a:r>
            <a:r>
              <a:rPr lang="pl-PL" sz="2000" dirty="0" smtClean="0"/>
              <a:t> jest tożsame z wszelkimi działaniami </a:t>
            </a:r>
            <a:r>
              <a:rPr lang="pl-PL" sz="2000" dirty="0" err="1" smtClean="0"/>
              <a:t>przemocowymi</a:t>
            </a:r>
            <a:r>
              <a:rPr lang="pl-PL" sz="2000" dirty="0" smtClean="0"/>
              <a:t> w cyberprzestrzeni, które dokonywane są bez zgody osoby krzywdzonej.</a:t>
            </a:r>
          </a:p>
          <a:p>
            <a:pPr>
              <a:buNone/>
            </a:pPr>
            <a:r>
              <a:rPr lang="pl-PL" sz="2000" b="1" i="1" dirty="0" smtClean="0">
                <a:latin typeface="Cambria" pitchFamily="18" charset="0"/>
              </a:rPr>
              <a:t>Jak często zdarzyło się, że ktoś:</a:t>
            </a:r>
          </a:p>
          <a:p>
            <a:pPr marL="457200" indent="-457200">
              <a:buFont typeface="+mj-lt"/>
              <a:buAutoNum type="arabicPeriod"/>
            </a:pPr>
            <a:r>
              <a:rPr lang="pl-PL" sz="2000" b="1" i="1" dirty="0" smtClean="0">
                <a:latin typeface="Cambria" pitchFamily="18" charset="0"/>
              </a:rPr>
              <a:t>wysyłał wiadomości na czacie (gadu-gadu), robił wpisy (np. na </a:t>
            </a:r>
            <a:r>
              <a:rPr lang="pl-PL" sz="2000" b="1" i="1" dirty="0" err="1" smtClean="0">
                <a:latin typeface="Cambria" pitchFamily="18" charset="0"/>
              </a:rPr>
              <a:t>Facebooku</a:t>
            </a:r>
            <a:r>
              <a:rPr lang="pl-PL" sz="2000" b="1" i="1" dirty="0" smtClean="0">
                <a:latin typeface="Cambria" pitchFamily="18" charset="0"/>
              </a:rPr>
              <a:t>), wysyłał e-mail lub SMS albo stworzył prześmiewczą stronę internetową na twój temat?</a:t>
            </a:r>
          </a:p>
          <a:p>
            <a:pPr marL="457200" indent="-457200">
              <a:buFont typeface="+mj-lt"/>
              <a:buAutoNum type="arabicPeriod"/>
            </a:pPr>
            <a:r>
              <a:rPr lang="pl-PL" sz="2000" b="1" i="1" dirty="0" smtClean="0">
                <a:latin typeface="Cambria" pitchFamily="18" charset="0"/>
              </a:rPr>
              <a:t>wziął kompromitujące cię zdjęcia bez twojej zgody i umieścił je </a:t>
            </a:r>
            <a:br>
              <a:rPr lang="pl-PL" sz="2000" b="1" i="1" dirty="0" smtClean="0">
                <a:latin typeface="Cambria" pitchFamily="18" charset="0"/>
              </a:rPr>
            </a:br>
            <a:r>
              <a:rPr lang="pl-PL" sz="2000" b="1" i="1" dirty="0" smtClean="0">
                <a:latin typeface="Cambria" pitchFamily="18" charset="0"/>
              </a:rPr>
              <a:t>w sieci?</a:t>
            </a:r>
            <a:endParaRPr lang="pl-PL" sz="2000" b="1" dirty="0" smtClean="0">
              <a:latin typeface="Cambria" pitchFamily="18" charset="0"/>
            </a:endParaRPr>
          </a:p>
        </p:txBody>
      </p:sp>
      <p:pic>
        <p:nvPicPr>
          <p:cNvPr id="4" name="Symbol zastępczy zawartości 5" descr="indeks.jpg"/>
          <p:cNvPicPr>
            <a:picLocks noChangeAspect="1"/>
          </p:cNvPicPr>
          <p:nvPr/>
        </p:nvPicPr>
        <p:blipFill>
          <a:blip r:embed="rId2" cstate="print"/>
          <a:stretch>
            <a:fillRect/>
          </a:stretch>
        </p:blipFill>
        <p:spPr bwMode="auto">
          <a:xfrm>
            <a:off x="0" y="5949282"/>
            <a:ext cx="2679896" cy="895595"/>
          </a:xfrm>
          <a:prstGeom prst="rect">
            <a:avLst/>
          </a:prstGeom>
          <a:noFill/>
          <a:ln w="9525">
            <a:noFill/>
            <a:miter lim="800000"/>
            <a:headEnd/>
            <a:tailEnd/>
          </a:ln>
        </p:spPr>
      </p:pic>
    </p:spTree>
    <p:extLst>
      <p:ext uri="{BB962C8B-B14F-4D97-AF65-F5344CB8AC3E}">
        <p14:creationId xmlns:p14="http://schemas.microsoft.com/office/powerpoint/2010/main" val="367352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lstStyle/>
          <a:p>
            <a:r>
              <a:rPr lang="pl-PL" sz="2400" b="1" dirty="0" err="1" smtClean="0">
                <a:solidFill>
                  <a:srgbClr val="002060"/>
                </a:solidFill>
              </a:rPr>
              <a:t>Cyberprzemoc</a:t>
            </a:r>
            <a:r>
              <a:rPr lang="pl-PL" sz="2400" b="1" dirty="0" smtClean="0">
                <a:solidFill>
                  <a:srgbClr val="002060"/>
                </a:solidFill>
              </a:rPr>
              <a:t> (II)</a:t>
            </a:r>
            <a:endParaRPr lang="pl-PL" sz="2400" b="1" dirty="0">
              <a:solidFill>
                <a:srgbClr val="002060"/>
              </a:solidFill>
            </a:endParaRPr>
          </a:p>
        </p:txBody>
      </p:sp>
      <p:sp>
        <p:nvSpPr>
          <p:cNvPr id="3" name="Symbol zastępczy zawartości 2"/>
          <p:cNvSpPr>
            <a:spLocks noGrp="1"/>
          </p:cNvSpPr>
          <p:nvPr>
            <p:ph idx="1"/>
          </p:nvPr>
        </p:nvSpPr>
        <p:spPr>
          <a:xfrm>
            <a:off x="468313" y="1124746"/>
            <a:ext cx="8229600" cy="4752181"/>
          </a:xfrm>
        </p:spPr>
        <p:txBody>
          <a:bodyPr anchor="ctr"/>
          <a:lstStyle/>
          <a:p>
            <a:pPr marL="0" indent="0">
              <a:buNone/>
            </a:pPr>
            <a:r>
              <a:rPr lang="pl-PL" sz="2400" b="1" dirty="0" smtClean="0">
                <a:solidFill>
                  <a:srgbClr val="002060"/>
                </a:solidFill>
              </a:rPr>
              <a:t>Co najmniej raz doświadczyło </a:t>
            </a:r>
            <a:r>
              <a:rPr lang="pl-PL" sz="2400" b="1" dirty="0" err="1" smtClean="0">
                <a:solidFill>
                  <a:srgbClr val="002060"/>
                </a:solidFill>
              </a:rPr>
              <a:t>cyberprzemocy</a:t>
            </a:r>
            <a:r>
              <a:rPr lang="pl-PL" sz="2400" b="1" dirty="0" smtClean="0">
                <a:solidFill>
                  <a:srgbClr val="002060"/>
                </a:solidFill>
              </a:rPr>
              <a:t>:</a:t>
            </a:r>
          </a:p>
          <a:p>
            <a:pPr marL="0" indent="0">
              <a:buNone/>
            </a:pPr>
            <a:r>
              <a:rPr lang="pl-PL" sz="2400" b="1" dirty="0" smtClean="0">
                <a:solidFill>
                  <a:srgbClr val="002060"/>
                </a:solidFill>
              </a:rPr>
              <a:t>16 proc. uczniów, w tym 15 proc. chłopców i 17,5 proc. dziewcząt w wieku 11–15 lat</a:t>
            </a:r>
            <a:r>
              <a:rPr lang="pl-PL" sz="2400" dirty="0" smtClean="0">
                <a:solidFill>
                  <a:srgbClr val="002060"/>
                </a:solidFill>
              </a:rPr>
              <a:t>. </a:t>
            </a:r>
          </a:p>
          <a:p>
            <a:pPr marL="0" indent="0">
              <a:buNone/>
            </a:pPr>
            <a:endParaRPr lang="pl-PL" sz="2400" b="1" dirty="0" smtClean="0">
              <a:solidFill>
                <a:srgbClr val="002060"/>
              </a:solidFill>
            </a:endParaRPr>
          </a:p>
          <a:p>
            <a:pPr marL="0" indent="0">
              <a:buNone/>
            </a:pPr>
            <a:r>
              <a:rPr lang="pl-PL" sz="2400" b="1" dirty="0" smtClean="0">
                <a:solidFill>
                  <a:srgbClr val="002060"/>
                </a:solidFill>
              </a:rPr>
              <a:t>Ofiarą </a:t>
            </a:r>
            <a:r>
              <a:rPr lang="pl-PL" sz="2400" b="1" dirty="0" err="1" smtClean="0">
                <a:solidFill>
                  <a:srgbClr val="002060"/>
                </a:solidFill>
              </a:rPr>
              <a:t>cyberbullyingu</a:t>
            </a:r>
            <a:r>
              <a:rPr lang="pl-PL" sz="2400" b="1" dirty="0" smtClean="0">
                <a:solidFill>
                  <a:srgbClr val="002060"/>
                </a:solidFill>
              </a:rPr>
              <a:t> tekstowego było 12 proc. badanych, w tym 11 proc. chłopców i 13 proc. dziewcząt. </a:t>
            </a:r>
          </a:p>
          <a:p>
            <a:pPr marL="0" indent="0">
              <a:buNone/>
            </a:pPr>
            <a:endParaRPr lang="pl-PL" sz="2400" b="1" dirty="0" smtClean="0">
              <a:solidFill>
                <a:srgbClr val="002060"/>
              </a:solidFill>
            </a:endParaRPr>
          </a:p>
          <a:p>
            <a:pPr marL="0" indent="0">
              <a:buNone/>
            </a:pPr>
            <a:r>
              <a:rPr lang="pl-PL" sz="2400" b="1" dirty="0" smtClean="0">
                <a:solidFill>
                  <a:srgbClr val="002060"/>
                </a:solidFill>
              </a:rPr>
              <a:t>Umieszczenia w sieci kompromitujących zdjęć doświadczyło 9 proc. badanych.</a:t>
            </a:r>
          </a:p>
        </p:txBody>
      </p:sp>
      <p:pic>
        <p:nvPicPr>
          <p:cNvPr id="4" name="Symbol zastępczy zawartości 5" descr="indeks.jpg"/>
          <p:cNvPicPr>
            <a:picLocks noChangeAspect="1"/>
          </p:cNvPicPr>
          <p:nvPr/>
        </p:nvPicPr>
        <p:blipFill>
          <a:blip r:embed="rId2" cstate="print"/>
          <a:stretch>
            <a:fillRect/>
          </a:stretch>
        </p:blipFill>
        <p:spPr bwMode="auto">
          <a:xfrm>
            <a:off x="0" y="5949282"/>
            <a:ext cx="2679896" cy="895595"/>
          </a:xfrm>
          <a:prstGeom prst="rect">
            <a:avLst/>
          </a:prstGeom>
          <a:noFill/>
          <a:ln w="9525">
            <a:noFill/>
            <a:miter lim="800000"/>
            <a:headEnd/>
            <a:tailEnd/>
          </a:ln>
        </p:spPr>
      </p:pic>
    </p:spTree>
    <p:extLst>
      <p:ext uri="{BB962C8B-B14F-4D97-AF65-F5344CB8AC3E}">
        <p14:creationId xmlns:p14="http://schemas.microsoft.com/office/powerpoint/2010/main" val="367352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229600" cy="720080"/>
          </a:xfrm>
        </p:spPr>
        <p:txBody>
          <a:bodyPr>
            <a:normAutofit/>
          </a:bodyPr>
          <a:lstStyle/>
          <a:p>
            <a:r>
              <a:rPr lang="pl-PL" sz="3600" b="1" dirty="0" smtClean="0">
                <a:cs typeface="Times New Roman" pitchFamily="18" charset="0"/>
              </a:rPr>
              <a:t>Cechy </a:t>
            </a:r>
            <a:r>
              <a:rPr lang="pl-PL" sz="3600" b="1" dirty="0" err="1" smtClean="0">
                <a:cs typeface="Times New Roman" pitchFamily="18" charset="0"/>
              </a:rPr>
              <a:t>cyberprzemocy</a:t>
            </a:r>
            <a:r>
              <a:rPr lang="pl-PL" sz="3600" dirty="0" smtClean="0">
                <a:cs typeface="Times New Roman" pitchFamily="18" charset="0"/>
              </a:rPr>
              <a:t>:</a:t>
            </a:r>
            <a:endParaRPr lang="pl-PL" sz="3600" dirty="0">
              <a:latin typeface="+mn-lt"/>
            </a:endParaRPr>
          </a:p>
        </p:txBody>
      </p:sp>
      <p:sp>
        <p:nvSpPr>
          <p:cNvPr id="3" name="Symbol zastępczy zawartości 2"/>
          <p:cNvSpPr>
            <a:spLocks noGrp="1"/>
          </p:cNvSpPr>
          <p:nvPr>
            <p:ph idx="1"/>
          </p:nvPr>
        </p:nvSpPr>
        <p:spPr>
          <a:xfrm>
            <a:off x="457200" y="1268761"/>
            <a:ext cx="8229600" cy="4752528"/>
          </a:xfrm>
        </p:spPr>
        <p:txBody>
          <a:bodyPr anchor="ctr">
            <a:normAutofit/>
          </a:bodyPr>
          <a:lstStyle/>
          <a:p>
            <a:r>
              <a:rPr lang="pl-PL" sz="2800" dirty="0" smtClean="0">
                <a:cs typeface="Times New Roman" pitchFamily="18" charset="0"/>
              </a:rPr>
              <a:t>Długi żywot </a:t>
            </a:r>
            <a:r>
              <a:rPr lang="pl-PL" sz="2800" dirty="0" err="1" smtClean="0">
                <a:cs typeface="Times New Roman" pitchFamily="18" charset="0"/>
              </a:rPr>
              <a:t>cyberprzemocy</a:t>
            </a:r>
            <a:r>
              <a:rPr lang="pl-PL" sz="2800" dirty="0" smtClean="0">
                <a:cs typeface="Times New Roman" pitchFamily="18" charset="0"/>
              </a:rPr>
              <a:t> </a:t>
            </a:r>
          </a:p>
          <a:p>
            <a:r>
              <a:rPr lang="pl-PL" sz="2800" dirty="0" smtClean="0">
                <a:cs typeface="Times New Roman" pitchFamily="18" charset="0"/>
              </a:rPr>
              <a:t>Szybkość rozpowszechniania materiałów </a:t>
            </a:r>
          </a:p>
          <a:p>
            <a:r>
              <a:rPr lang="pl-PL" sz="2800" dirty="0" smtClean="0">
                <a:cs typeface="Times New Roman" pitchFamily="18" charset="0"/>
              </a:rPr>
              <a:t>Powszechna dostępność w sieci </a:t>
            </a:r>
          </a:p>
          <a:p>
            <a:r>
              <a:rPr lang="pl-PL" sz="2800" dirty="0" smtClean="0">
                <a:cs typeface="Times New Roman" pitchFamily="18" charset="0"/>
              </a:rPr>
              <a:t>Stałe narażenie na atak, niezależnie od miejsca, czy pory dnia lub nocy</a:t>
            </a:r>
          </a:p>
          <a:p>
            <a:r>
              <a:rPr lang="pl-PL" sz="2800" dirty="0" smtClean="0">
                <a:cs typeface="Times New Roman" pitchFamily="18" charset="0"/>
              </a:rPr>
              <a:t>Niski poziom kontroli społecznej tego typu zachowań</a:t>
            </a:r>
          </a:p>
          <a:p>
            <a:r>
              <a:rPr lang="pl-PL" sz="2800" dirty="0" smtClean="0">
                <a:cs typeface="Times New Roman" pitchFamily="18" charset="0"/>
              </a:rPr>
              <a:t>Wysoki poziom anonimowości sprawcy</a:t>
            </a:r>
            <a:endParaRPr lang="pl-PL" sz="2800" dirty="0"/>
          </a:p>
        </p:txBody>
      </p:sp>
    </p:spTree>
    <p:extLst>
      <p:ext uri="{BB962C8B-B14F-4D97-AF65-F5344CB8AC3E}">
        <p14:creationId xmlns:p14="http://schemas.microsoft.com/office/powerpoint/2010/main" val="132960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rgbClr val="660033"/>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611560" y="765175"/>
            <a:ext cx="7992888" cy="5360988"/>
          </a:xfrm>
        </p:spPr>
        <p:txBody>
          <a:bodyPr anchor="ctr">
            <a:normAutofit/>
          </a:bodyPr>
          <a:lstStyle/>
          <a:p>
            <a:pPr marL="0" indent="0" algn="ctr">
              <a:buNone/>
            </a:pPr>
            <a:r>
              <a:rPr lang="pl-PL" sz="7200" b="1" dirty="0" smtClean="0">
                <a:solidFill>
                  <a:schemeClr val="bg1"/>
                </a:solidFill>
              </a:rPr>
              <a:t>Uzależnienia</a:t>
            </a:r>
          </a:p>
          <a:p>
            <a:pPr marL="0" indent="0" algn="ctr">
              <a:buNone/>
            </a:pPr>
            <a:r>
              <a:rPr lang="pl-PL" sz="7200" b="1" dirty="0" smtClean="0">
                <a:solidFill>
                  <a:schemeClr val="bg1"/>
                </a:solidFill>
              </a:rPr>
              <a:t>behawioralne</a:t>
            </a:r>
            <a:endParaRPr lang="pl-PL" sz="7200" dirty="0"/>
          </a:p>
        </p:txBody>
      </p:sp>
    </p:spTree>
    <p:extLst>
      <p:ext uri="{BB962C8B-B14F-4D97-AF65-F5344CB8AC3E}">
        <p14:creationId xmlns:p14="http://schemas.microsoft.com/office/powerpoint/2010/main" val="362290852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3600" dirty="0" smtClean="0"/>
              <a:t>Skala problemu</a:t>
            </a:r>
            <a:endParaRPr lang="pl-PL" sz="3600" dirty="0"/>
          </a:p>
        </p:txBody>
      </p:sp>
      <p:sp>
        <p:nvSpPr>
          <p:cNvPr id="3" name="Symbol zastępczy zawartości 2"/>
          <p:cNvSpPr>
            <a:spLocks noGrp="1"/>
          </p:cNvSpPr>
          <p:nvPr>
            <p:ph idx="1"/>
          </p:nvPr>
        </p:nvSpPr>
        <p:spPr>
          <a:xfrm>
            <a:off x="457200" y="1052736"/>
            <a:ext cx="8229600" cy="5073427"/>
          </a:xfrm>
        </p:spPr>
        <p:txBody>
          <a:bodyPr anchor="ctr">
            <a:normAutofit fontScale="85000" lnSpcReduction="20000"/>
          </a:bodyPr>
          <a:lstStyle/>
          <a:p>
            <a:pPr>
              <a:buNone/>
            </a:pPr>
            <a:r>
              <a:rPr lang="pl-PL" dirty="0" smtClean="0"/>
              <a:t>Od czego można się uzależnić: </a:t>
            </a:r>
          </a:p>
          <a:p>
            <a:pPr lvl="1"/>
            <a:r>
              <a:rPr lang="pl-PL" dirty="0" smtClean="0"/>
              <a:t>od Internetu, </a:t>
            </a:r>
          </a:p>
          <a:p>
            <a:pPr lvl="1"/>
            <a:r>
              <a:rPr lang="pl-PL" dirty="0" smtClean="0"/>
              <a:t>telefonu komórkowego, </a:t>
            </a:r>
          </a:p>
          <a:p>
            <a:pPr lvl="1"/>
            <a:r>
              <a:rPr lang="pl-PL" dirty="0" smtClean="0"/>
              <a:t>komputera, </a:t>
            </a:r>
          </a:p>
          <a:p>
            <a:pPr lvl="1"/>
            <a:r>
              <a:rPr lang="pl-PL" dirty="0" smtClean="0"/>
              <a:t>jedzenia, </a:t>
            </a:r>
          </a:p>
          <a:p>
            <a:pPr lvl="1"/>
            <a:r>
              <a:rPr lang="pl-PL" dirty="0" smtClean="0"/>
              <a:t>zakupów, </a:t>
            </a:r>
          </a:p>
          <a:p>
            <a:pPr lvl="1"/>
            <a:r>
              <a:rPr lang="pl-PL" dirty="0" smtClean="0"/>
              <a:t>gier, </a:t>
            </a:r>
          </a:p>
          <a:p>
            <a:pPr lvl="1"/>
            <a:r>
              <a:rPr lang="pl-PL" dirty="0" smtClean="0"/>
              <a:t>hazardu, </a:t>
            </a:r>
          </a:p>
          <a:p>
            <a:pPr lvl="1"/>
            <a:r>
              <a:rPr lang="pl-PL" dirty="0" smtClean="0"/>
              <a:t>seksu, </a:t>
            </a:r>
          </a:p>
          <a:p>
            <a:pPr lvl="1"/>
            <a:r>
              <a:rPr lang="pl-PL" dirty="0" smtClean="0"/>
              <a:t>opalania, </a:t>
            </a:r>
          </a:p>
          <a:p>
            <a:pPr lvl="1"/>
            <a:r>
              <a:rPr lang="pl-PL" dirty="0" smtClean="0"/>
              <a:t>ćwiczeń; </a:t>
            </a:r>
          </a:p>
          <a:p>
            <a:pPr>
              <a:buNone/>
            </a:pPr>
            <a:r>
              <a:rPr lang="pl-PL" dirty="0" smtClean="0"/>
              <a:t>Repertuar takich zachowań ciągle się poszerza.</a:t>
            </a:r>
          </a:p>
          <a:p>
            <a:pPr>
              <a:buNone/>
            </a:pPr>
            <a:r>
              <a:rPr lang="pl-PL" dirty="0" smtClean="0"/>
              <a:t>Co 10 nastolatek należy do grupy ryzyka.</a:t>
            </a:r>
            <a:endParaRPr lang="pl-PL"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9269" name="Object 5">
            <a:hlinkClick r:id="rId3" action="ppaction://hlinkfile"/>
          </p:cNvPr>
          <p:cNvGraphicFramePr>
            <a:graphicFrameLocks noGrp="1" noChangeAspect="1"/>
          </p:cNvGraphicFramePr>
          <p:nvPr>
            <p:ph sz="half" idx="4294967295"/>
          </p:nvPr>
        </p:nvGraphicFramePr>
        <p:xfrm>
          <a:off x="0" y="0"/>
          <a:ext cx="9144000" cy="6884988"/>
        </p:xfrm>
        <a:graphic>
          <a:graphicData uri="http://schemas.openxmlformats.org/presentationml/2006/ole">
            <mc:AlternateContent xmlns:mc="http://schemas.openxmlformats.org/markup-compatibility/2006">
              <mc:Choice xmlns:v="urn:schemas-microsoft-com:vml" Requires="v">
                <p:oleObj spid="_x0000_s2051" name="Acrobat Document" r:id="rId4" imgW="7976160" imgH="3825000" progId="AcroExch.Document.DC">
                  <p:embed/>
                </p:oleObj>
              </mc:Choice>
              <mc:Fallback>
                <p:oleObj name="Acrobat Document" r:id="rId4" imgW="7976160" imgH="3825000" progId="AcroExch.Document.DC">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3600" dirty="0" smtClean="0"/>
              <a:t>Sygnały ostrzegawcze:</a:t>
            </a:r>
            <a:endParaRPr lang="pl-PL" sz="3600" dirty="0"/>
          </a:p>
        </p:txBody>
      </p:sp>
      <p:sp>
        <p:nvSpPr>
          <p:cNvPr id="3" name="Symbol zastępczy zawartości 2"/>
          <p:cNvSpPr>
            <a:spLocks noGrp="1"/>
          </p:cNvSpPr>
          <p:nvPr>
            <p:ph idx="1"/>
          </p:nvPr>
        </p:nvSpPr>
        <p:spPr>
          <a:xfrm>
            <a:off x="457200" y="1052736"/>
            <a:ext cx="8229600" cy="5073427"/>
          </a:xfrm>
        </p:spPr>
        <p:txBody>
          <a:bodyPr anchor="ctr">
            <a:normAutofit fontScale="85000" lnSpcReduction="20000"/>
          </a:bodyPr>
          <a:lstStyle/>
          <a:p>
            <a:r>
              <a:rPr lang="pl-PL" dirty="0" smtClean="0"/>
              <a:t>Silne pragnienie lub poczucie przymusu podejmowania określonych zachowań</a:t>
            </a:r>
          </a:p>
          <a:p>
            <a:r>
              <a:rPr lang="pl-PL" dirty="0" smtClean="0"/>
              <a:t>Trudności w kontrolowaniu zachowania związanego </a:t>
            </a:r>
            <a:br>
              <a:rPr lang="pl-PL" dirty="0" smtClean="0"/>
            </a:br>
            <a:r>
              <a:rPr lang="pl-PL" dirty="0" smtClean="0"/>
              <a:t>z danym obszarem działania,</a:t>
            </a:r>
          </a:p>
          <a:p>
            <a:r>
              <a:rPr lang="pl-PL" dirty="0" smtClean="0"/>
              <a:t>Rozdrażnienie, fizjologiczne objawy odstawienia, występujące, gdy zachowanie zostało przerwane lub ograniczone,</a:t>
            </a:r>
          </a:p>
          <a:p>
            <a:r>
              <a:rPr lang="pl-PL" dirty="0" smtClean="0"/>
              <a:t>Stwierdzenie tolerancji (potrzeba nasilania zachowań </a:t>
            </a:r>
            <a:br>
              <a:rPr lang="pl-PL" dirty="0" smtClean="0"/>
            </a:br>
            <a:r>
              <a:rPr lang="pl-PL" dirty="0" smtClean="0"/>
              <a:t>w celu uzyskania efektów wcześniej uzyskiwanych przy mniejszym nasileniu),</a:t>
            </a:r>
          </a:p>
          <a:p>
            <a:r>
              <a:rPr lang="pl-PL" dirty="0" smtClean="0"/>
              <a:t>Narastające zaniedbywanie innych źródeł przyjemności</a:t>
            </a:r>
          </a:p>
          <a:p>
            <a:r>
              <a:rPr lang="pl-PL" dirty="0" smtClean="0"/>
              <a:t>Kontynuacja zachowań mimo wyraźnych szkód z nimi związanych</a:t>
            </a:r>
            <a:endParaRPr lang="pl-PL"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ytuł 1"/>
          <p:cNvSpPr>
            <a:spLocks noGrp="1"/>
          </p:cNvSpPr>
          <p:nvPr>
            <p:ph type="title"/>
          </p:nvPr>
        </p:nvSpPr>
        <p:spPr/>
        <p:txBody>
          <a:bodyPr/>
          <a:lstStyle/>
          <a:p>
            <a:r>
              <a:rPr lang="pl-PL" sz="3200" dirty="0" smtClean="0">
                <a:latin typeface="Arial" charset="0"/>
                <a:cs typeface="Arial" charset="0"/>
              </a:rPr>
              <a:t>Ćwiczenie podsumowujące:</a:t>
            </a:r>
            <a:br>
              <a:rPr lang="pl-PL" sz="3200" dirty="0" smtClean="0">
                <a:latin typeface="Arial" charset="0"/>
                <a:cs typeface="Arial" charset="0"/>
              </a:rPr>
            </a:br>
            <a:r>
              <a:rPr lang="pl-PL" sz="3200" dirty="0" smtClean="0">
                <a:latin typeface="Arial" charset="0"/>
                <a:cs typeface="Arial" charset="0"/>
              </a:rPr>
              <a:t>Adolescent z trudnościami </a:t>
            </a:r>
          </a:p>
        </p:txBody>
      </p:sp>
      <p:sp>
        <p:nvSpPr>
          <p:cNvPr id="18434" name="Symbol zastępczy zawartości 2"/>
          <p:cNvSpPr>
            <a:spLocks noGrp="1"/>
          </p:cNvSpPr>
          <p:nvPr>
            <p:ph idx="1"/>
          </p:nvPr>
        </p:nvSpPr>
        <p:spPr>
          <a:xfrm>
            <a:off x="611560" y="1600200"/>
            <a:ext cx="7920880" cy="4525963"/>
          </a:xfrm>
        </p:spPr>
        <p:txBody>
          <a:bodyPr anchor="t">
            <a:normAutofit/>
          </a:bodyPr>
          <a:lstStyle/>
          <a:p>
            <a:pPr marL="0" indent="0" eaLnBrk="1" hangingPunct="1">
              <a:buFont typeface="Arial" charset="0"/>
              <a:buNone/>
            </a:pPr>
            <a:endParaRPr lang="pl-PL" i="1" dirty="0" smtClean="0">
              <a:cs typeface="Arial" charset="0"/>
            </a:endParaRPr>
          </a:p>
          <a:p>
            <a:pPr marL="0" indent="0" eaLnBrk="1" hangingPunct="1">
              <a:buFont typeface="Arial" charset="0"/>
              <a:buNone/>
            </a:pPr>
            <a:r>
              <a:rPr lang="pl-PL" i="1" dirty="0" smtClean="0">
                <a:cs typeface="Arial" charset="0"/>
              </a:rPr>
              <a:t>Czego potrzebuje nastolatek </a:t>
            </a:r>
            <a:br>
              <a:rPr lang="pl-PL" i="1" dirty="0" smtClean="0">
                <a:cs typeface="Arial" charset="0"/>
              </a:rPr>
            </a:br>
            <a:r>
              <a:rPr lang="pl-PL" i="1" dirty="0" smtClean="0">
                <a:cs typeface="Arial" charset="0"/>
              </a:rPr>
              <a:t>(w tym: jakich umiejętności), by radzić sobie </a:t>
            </a:r>
            <a:br>
              <a:rPr lang="pl-PL" i="1" dirty="0" smtClean="0">
                <a:cs typeface="Arial" charset="0"/>
              </a:rPr>
            </a:br>
            <a:r>
              <a:rPr lang="pl-PL" i="1" dirty="0" smtClean="0">
                <a:cs typeface="Arial" charset="0"/>
              </a:rPr>
              <a:t>z trudnościami?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pl-PL"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pl-PL"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7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pl-PL"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pl-PL"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9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pl-PL"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pl-PL"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520</TotalTime>
  <Words>3392</Words>
  <Application>Microsoft Office PowerPoint</Application>
  <PresentationFormat>Pokaz na ekranie (4:3)</PresentationFormat>
  <Paragraphs>591</Paragraphs>
  <Slides>101</Slides>
  <Notes>7</Notes>
  <HiddenSlides>0</HiddenSlides>
  <MMClips>0</MMClips>
  <ScaleCrop>false</ScaleCrop>
  <HeadingPairs>
    <vt:vector size="8" baseType="variant">
      <vt:variant>
        <vt:lpstr>Używane czcionki</vt:lpstr>
      </vt:variant>
      <vt:variant>
        <vt:i4>6</vt:i4>
      </vt:variant>
      <vt:variant>
        <vt:lpstr>Motyw</vt:lpstr>
      </vt:variant>
      <vt:variant>
        <vt:i4>9</vt:i4>
      </vt:variant>
      <vt:variant>
        <vt:lpstr>Osadzone serwery OLE</vt:lpstr>
      </vt:variant>
      <vt:variant>
        <vt:i4>1</vt:i4>
      </vt:variant>
      <vt:variant>
        <vt:lpstr>Tytuły slajdów</vt:lpstr>
      </vt:variant>
      <vt:variant>
        <vt:i4>101</vt:i4>
      </vt:variant>
    </vt:vector>
  </HeadingPairs>
  <TitlesOfParts>
    <vt:vector size="117" baseType="lpstr">
      <vt:lpstr>Arial</vt:lpstr>
      <vt:lpstr>Calibri</vt:lpstr>
      <vt:lpstr>Cambria</vt:lpstr>
      <vt:lpstr>Times New Roman</vt:lpstr>
      <vt:lpstr>Wingdings</vt:lpstr>
      <vt:lpstr>Wingdings 2</vt:lpstr>
      <vt:lpstr>Motyw pakietu Office</vt:lpstr>
      <vt:lpstr>1_Motyw pakietu Office</vt:lpstr>
      <vt:lpstr>2_Motyw pakietu Office</vt:lpstr>
      <vt:lpstr>3_Motyw pakietu Office</vt:lpstr>
      <vt:lpstr>4_Motyw pakietu Office</vt:lpstr>
      <vt:lpstr>18_Projekt domyślny</vt:lpstr>
      <vt:lpstr>5_Motyw pakietu Office</vt:lpstr>
      <vt:lpstr>17_Projekt domyślny</vt:lpstr>
      <vt:lpstr>19_Projekt domyślny</vt:lpstr>
      <vt:lpstr>Acrobat Document</vt:lpstr>
      <vt:lpstr>Nastolatek z trudnościami </vt:lpstr>
      <vt:lpstr>Prezentacja programu PowerPoint</vt:lpstr>
      <vt:lpstr>Wybrane dane dotyczące depresji u młodzieży</vt:lpstr>
      <vt:lpstr>Prezentacja programu PowerPoint</vt:lpstr>
      <vt:lpstr>Zaburzenie depresji głównej </vt:lpstr>
      <vt:lpstr>Depresja u dzieci i młodzieży</vt:lpstr>
      <vt:lpstr>Depresja u dzieci i młodzieży</vt:lpstr>
      <vt:lpstr>Depresja u dzieci i młodzieży</vt:lpstr>
      <vt:lpstr>Prezentacja programu PowerPoint</vt:lpstr>
      <vt:lpstr>Zaburzenia depresyjne - ćwiczenie</vt:lpstr>
      <vt:lpstr>Dystymia</vt:lpstr>
      <vt:lpstr>Prezentacja programu PowerPoint</vt:lpstr>
      <vt:lpstr>Samookaleczenia - ćwiczenie</vt:lpstr>
      <vt:lpstr>Funkcje samouszkodzeń - wypowiedzi osób dokonujących samouszkodzeń zaczerpnięte z forów internetowych lub wywiadów z pacjentami w kompilacji M. Sitarczyk  za: Sitarczyk M. (2010), Kiedy życie boli, Materiały pokonferencyjne (VI Konferencja Naukowa, PPP, Zamość, 2010)</vt:lpstr>
      <vt:lpstr>Prezentacja programu PowerPoint</vt:lpstr>
      <vt:lpstr>Propozycja kryteriów diagnostycznych syndromu celowych samouszkodzeń (Muehlenkamp J. za: Eisenkraf 2006)</vt:lpstr>
      <vt:lpstr>Propozycja kryteriów diagnostycznych syndromu celowych samouszkodzeń (Muehlenkamp J. za: Eisenkraf 2006)</vt:lpstr>
      <vt:lpstr>Zamierzone samouszkodzenia - występowanie</vt:lpstr>
      <vt:lpstr>Behawioralne sygnały ostrzegawcze samouszkodzeń</vt:lpstr>
      <vt:lpstr>Behawioralne sygnały ostrzegawcze samouszkodzeń</vt:lpstr>
      <vt:lpstr>Najważniejsze zasady pracy z osobami samouszkadzającymi się:</vt:lpstr>
      <vt:lpstr>Prezentacja programu PowerPoint</vt:lpstr>
      <vt:lpstr>Samobójstwo - skala problemu</vt:lpstr>
      <vt:lpstr>Dane statystyczne z Polski</vt:lpstr>
      <vt:lpstr>Myśli samobójcze </vt:lpstr>
      <vt:lpstr>Myśli samobójcze</vt:lpstr>
      <vt:lpstr>Jak dochodzi do samobójstwa?</vt:lpstr>
      <vt:lpstr>Prezentacja programu PowerPoint</vt:lpstr>
      <vt:lpstr>Wczesne sygnały</vt:lpstr>
      <vt:lpstr>Ćwiczenie: Zachowania samobójcze</vt:lpstr>
      <vt:lpstr>Zapowiedź zamiaru samobójczego spotyka się z reguły  z niezrozumieniem: rodzi niechęć, lęk, poczucie bezradności i wyrzuty sumienia, co powoduje,  że bagatelizujemy problem, odpowiadamy ironią, odtrąceniem lub potępieniem.  (…) Często też nie rozumiejąc czy nie rozpoznając intencji desperata, narzucamy mu nasz punkt widzenia, zmuszamy go do optymizmu i aktywnego uczestnictwa w życiu grupowym. Ten dysonans między potrzebami  i motywacjami samobójczymi suicydentów a reakcją otoczenia jest czynnikiem wtórnie suicydogennym.  Zapobieganie samobójstwom (WHO, Polskie Towarzystwo Suicydologiczne, Genewa-Warszawa, 2003)</vt:lpstr>
      <vt:lpstr>Co robić, gdy uczeń mówi o samobójstwie (I)</vt:lpstr>
      <vt:lpstr>Co robić, gdy uczeń mówi o samobójstwie (II)</vt:lpstr>
      <vt:lpstr>Co robić, gdy uczeń mówi o samobójstwie (III)</vt:lpstr>
      <vt:lpstr>Co robić gdy  uczeń mówi o samobójstwie (IV)</vt:lpstr>
      <vt:lpstr>Co robić gdy  uczeń mówi o samobójstwie (V)</vt:lpstr>
      <vt:lpstr>Ważne!!!</vt:lpstr>
      <vt:lpstr>Ważne!!!</vt:lpstr>
      <vt:lpstr>Ważne!!!</vt:lpstr>
      <vt:lpstr>Ważne!!!</vt:lpstr>
      <vt:lpstr>Ważne!!!</vt:lpstr>
      <vt:lpstr>Ważne zdania od dorosłego</vt:lpstr>
      <vt:lpstr>Prezentacja programu PowerPoint</vt:lpstr>
      <vt:lpstr>Ćwiczenie: Symbolika jedzenia</vt:lpstr>
      <vt:lpstr>Jedzenie ma znaczenie </vt:lpstr>
      <vt:lpstr>Jedzenie ma znaczenie </vt:lpstr>
      <vt:lpstr>Psychologiczne funkcje jedzenia</vt:lpstr>
      <vt:lpstr>Psychologiczna funkcja wagi </vt:lpstr>
      <vt:lpstr>Symptomy wewnętrznego przymusu jedzenia</vt:lpstr>
      <vt:lpstr>Cztery postacie objadania się  według W. Hamburger</vt:lpstr>
      <vt:lpstr>Mechanizm błędnego koła</vt:lpstr>
      <vt:lpstr>Jadłowstręt psychiczny</vt:lpstr>
      <vt:lpstr>Prezentacja programu PowerPoint</vt:lpstr>
      <vt:lpstr>Jadłowstręt psychiczny Objawy psychopatologiczne</vt:lpstr>
      <vt:lpstr>Jadłowstręt psychiczny Osiowe objawy (wg H. Bruch):</vt:lpstr>
      <vt:lpstr>Bulimia nervosa</vt:lpstr>
      <vt:lpstr>Prezentacja programu PowerPoint</vt:lpstr>
      <vt:lpstr>Rola szkoły w procesie diagnozowania i wspierania leczenia uczniów z zaburzeniami jedzenia</vt:lpstr>
      <vt:lpstr>Samoocena masy ciała</vt:lpstr>
      <vt:lpstr>Stosowanie diet odchudzających</vt:lpstr>
      <vt:lpstr>Nadwaga i otyłość</vt:lpstr>
      <vt:lpstr>Policz, ile podań  wykonała drużyna  w białych koszulkach???</vt:lpstr>
      <vt:lpstr>Prezentacja programu PowerPoint</vt:lpstr>
      <vt:lpstr>Prezentacja programu PowerPoint</vt:lpstr>
      <vt:lpstr>PRZEMOC W POLSKIEJ SZKOLE Raport Instytutu Badań Edukacyjnych (2014)</vt:lpstr>
      <vt:lpstr>Hegemonia TAKOSAMOŚCI  Raport Dyskryminacja w szkole – obecność nieusprawiedliwiona  Towarzystwo Edukacji Antydyskryminacyjnej 2015</vt:lpstr>
      <vt:lpstr>Prezentacja programu PowerPoint</vt:lpstr>
      <vt:lpstr>Grupy szczególnie zagrożone  dyskryminacją i wykluczeniem w Polsce  Źródło: Centrum Badań nad Uprzedzeniami UW</vt:lpstr>
      <vt:lpstr>Prezentacja programu PowerPoint</vt:lpstr>
      <vt:lpstr>Prezentacja programu PowerPoint</vt:lpstr>
      <vt:lpstr>Kto jest wykluczany??? (1)</vt:lpstr>
      <vt:lpstr>Kto jest wykluczany??? (2)</vt:lpstr>
      <vt:lpstr>Kategorie wykluczające  we wszystkich szkołach</vt:lpstr>
      <vt:lpstr>Jak? (I)</vt:lpstr>
      <vt:lpstr>Jak? (II)</vt:lpstr>
      <vt:lpstr>Prezentacja programu PowerPoint</vt:lpstr>
      <vt:lpstr>W co gra agresor? </vt:lpstr>
      <vt:lpstr>W co grają świadkowie przemocy?</vt:lpstr>
      <vt:lpstr>Strategie moralnego dystansowania się</vt:lpstr>
      <vt:lpstr>W co grają nauczyciele?</vt:lpstr>
      <vt:lpstr>W co grają nauczyciele?</vt:lpstr>
      <vt:lpstr>Błędy nauczycieli</vt:lpstr>
      <vt:lpstr>Prezentacja programu PowerPoint</vt:lpstr>
      <vt:lpstr>Prezentacja programu PowerPoint</vt:lpstr>
      <vt:lpstr>Prezentacja programu PowerPoint</vt:lpstr>
      <vt:lpstr>Prezentacja programu PowerPoint</vt:lpstr>
      <vt:lpstr>Film: Nick Vujcić o nękaniu w szkole</vt:lpstr>
      <vt:lpstr>      Ćwiczenie: Nick Vujcić o nękaniu w szkole</vt:lpstr>
      <vt:lpstr>Prezentacja programu PowerPoint</vt:lpstr>
      <vt:lpstr>Przykłady ćwiczeń </vt:lpstr>
      <vt:lpstr>Prezentacja programu PowerPoint</vt:lpstr>
      <vt:lpstr>Cyberprzemoc (I)</vt:lpstr>
      <vt:lpstr>Cyberprzemoc (II)</vt:lpstr>
      <vt:lpstr>Cechy cyberprzemocy:</vt:lpstr>
      <vt:lpstr>Prezentacja programu PowerPoint</vt:lpstr>
      <vt:lpstr>Skala problemu</vt:lpstr>
      <vt:lpstr>Prezentacja programu PowerPoint</vt:lpstr>
      <vt:lpstr>Sygnały ostrzegawcze:</vt:lpstr>
      <vt:lpstr>Ćwiczenie podsumowujące: Adolescent z trudnościami </vt:lpstr>
      <vt:lpstr> Czego potrzebuje nastolatek  (w tym: jakich umiejętności),  by radzić sobie z trudnościami? </vt:lpstr>
      <vt:lpstr>Zespół realizujący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Kurs</dc:creator>
  <cp:lastModifiedBy>artur</cp:lastModifiedBy>
  <cp:revision>29</cp:revision>
  <dcterms:created xsi:type="dcterms:W3CDTF">2016-12-06T22:09:18Z</dcterms:created>
  <dcterms:modified xsi:type="dcterms:W3CDTF">2017-04-23T15:32:05Z</dcterms:modified>
</cp:coreProperties>
</file>